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5" roundtripDataSignature="AMtx7mgSl/Qjq60P3PCF/e3ikcn33atf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ed3cfea732_0_32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4" name="Google Shape;64;g1ed3cfea732_0_321: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d3cfea732_0_38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1" name="Google Shape;141;g1ed3cfea732_0_389: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ed3cfea732_0_39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8" name="Google Shape;148;g1ed3cfea732_0_395: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ed3cfea732_0_40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5" name="Google Shape;155;g1ed3cfea732_0_401: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ed3cfea732_0_40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2" name="Google Shape;162;g1ed3cfea732_0_407: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ed3cfea732_0_41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0" name="Google Shape;170;g1ed3cfea732_0_414: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ed3cfea732_0_42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8" name="Google Shape;178;g1ed3cfea732_0_421: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ed3cfea732_0_42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6" name="Google Shape;186;g1ed3cfea732_0_428: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d3cfea732_0_43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4" name="Google Shape;194;g1ed3cfea732_0_435: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ed3cfea732_0_44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5" name="Google Shape;205;g1ed3cfea732_0_445: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ed3cfea732_0_45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 name="Google Shape;213;g1ed3cfea732_0_452: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ed3cfea732_0_33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5" name="Google Shape;75;g1ed3cfea732_0_331: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ed3cfea732_0_47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5" name="Google Shape;235;g1ed3cfea732_0_473: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ed3cfea732_0_48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3" name="Google Shape;243;g1ed3cfea732_0_480: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ed3cfea732_0_49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7" name="Google Shape;257;g1ed3cfea732_0_493: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d3cfea732_0_52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5" name="Google Shape;285;g1ed3cfea732_0_520: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ed3cfea732_0_52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3" name="Google Shape;293;g1ed3cfea732_0_527: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ed3cfea732_0_54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0" name="Google Shape;310;g1ed3cfea732_0_543: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ed3cfea732_0_56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0" name="Google Shape;330;g1ed3cfea732_0_562: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ed3cfea732_0_58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2" name="Google Shape;352;g1ed3cfea732_0_583: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ed3cfea732_0_59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4" name="Google Shape;364;g1ed3cfea732_0_594: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ed3cfea732_0_33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2" name="Google Shape;82;g1ed3cfea732_0_337: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d3cfea732_0_34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9" name="Google Shape;89;g1ed3cfea732_0_343: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ed3cfea732_0_35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 name="Google Shape;97;g1ed3cfea732_0_350: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ed3cfea732_0_35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5" name="Google Shape;105;g1ed3cfea732_0_357: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ed3cfea732_0_36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3" name="Google Shape;113;g1ed3cfea732_0_364: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ed3cfea732_0_37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 name="Google Shape;125;g1ed3cfea732_0_375: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ed3cfea732_0_38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3" name="Google Shape;133;g1ed3cfea732_0_382:notes"/>
          <p:cNvSpPr/>
          <p:nvPr>
            <p:ph idx="2" type="sldImg"/>
          </p:nvPr>
        </p:nvSpPr>
        <p:spPr>
          <a:xfrm>
            <a:off x="1168630" y="697230"/>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9" name="Google Shape;19;p2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SS Title Slide">
  <p:cSld name="FSS Title Slide">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g1ed3cfea732_0_614"/>
          <p:cNvSpPr txBox="1"/>
          <p:nvPr>
            <p:ph type="title"/>
          </p:nvPr>
        </p:nvSpPr>
        <p:spPr>
          <a:xfrm>
            <a:off x="1766119" y="74212"/>
            <a:ext cx="5611800" cy="1364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300">
                <a:solidFill>
                  <a:srgbClr val="001F5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g1ed3cfea732_0_614"/>
          <p:cNvSpPr txBox="1"/>
          <p:nvPr>
            <p:ph idx="1" type="body"/>
          </p:nvPr>
        </p:nvSpPr>
        <p:spPr>
          <a:xfrm>
            <a:off x="408535" y="1532934"/>
            <a:ext cx="8321700" cy="46005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b="1" i="0" sz="1400">
                <a:solidFill>
                  <a:srgbClr val="001F5F"/>
                </a:solidFill>
                <a:latin typeface="Arial"/>
                <a:ea typeface="Arial"/>
                <a:cs typeface="Arial"/>
                <a:sym typeface="Arial"/>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37" name="Google Shape;37;g1ed3cfea732_0_614"/>
          <p:cNvSpPr txBox="1"/>
          <p:nvPr>
            <p:ph idx="11" type="ftr"/>
          </p:nvPr>
        </p:nvSpPr>
        <p:spPr>
          <a:xfrm>
            <a:off x="3975195" y="6532216"/>
            <a:ext cx="1193100" cy="254100"/>
          </a:xfrm>
          <a:prstGeom prst="rect">
            <a:avLst/>
          </a:prstGeom>
          <a:noFill/>
          <a:ln>
            <a:noFill/>
          </a:ln>
        </p:spPr>
        <p:txBody>
          <a:bodyPr anchorCtr="0" anchor="t" bIns="0" lIns="0" spcFirstLastPara="1" rIns="0" wrap="square" tIns="0">
            <a:spAutoFit/>
          </a:bodyPr>
          <a:lstStyle>
            <a:lvl1pPr lvl="0" rtl="0">
              <a:spcBef>
                <a:spcPts val="0"/>
              </a:spcBef>
              <a:spcAft>
                <a:spcPts val="0"/>
              </a:spcAft>
              <a:buSzPts val="1400"/>
              <a:buNone/>
              <a:defRPr b="1" i="1" sz="1800">
                <a:solidFill>
                  <a:srgbClr val="001F5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g1ed3cfea732_0_614"/>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g1ed3cfea732_0_614"/>
          <p:cNvSpPr txBox="1"/>
          <p:nvPr>
            <p:ph idx="12" type="sldNum"/>
          </p:nvPr>
        </p:nvSpPr>
        <p:spPr>
          <a:xfrm>
            <a:off x="6583680" y="6377940"/>
            <a:ext cx="2103000" cy="2772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 name="Shape 40"/>
        <p:cNvGrpSpPr/>
        <p:nvPr/>
      </p:nvGrpSpPr>
      <p:grpSpPr>
        <a:xfrm>
          <a:off x="0" y="0"/>
          <a:ext cx="0" cy="0"/>
          <a:chOff x="0" y="0"/>
          <a:chExt cx="0" cy="0"/>
        </a:xfrm>
      </p:grpSpPr>
      <p:sp>
        <p:nvSpPr>
          <p:cNvPr id="41" name="Google Shape;41;g1ed3cfea732_0_620"/>
          <p:cNvSpPr txBox="1"/>
          <p:nvPr>
            <p:ph type="ctrTitle"/>
          </p:nvPr>
        </p:nvSpPr>
        <p:spPr>
          <a:xfrm>
            <a:off x="685800" y="2125980"/>
            <a:ext cx="7772400" cy="14403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300">
                <a:solidFill>
                  <a:srgbClr val="001F5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g1ed3cfea732_0_620"/>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1400">
                <a:solidFill>
                  <a:srgbClr val="001F5F"/>
                </a:solidFill>
                <a:latin typeface="Arial"/>
                <a:ea typeface="Arial"/>
                <a:cs typeface="Arial"/>
                <a:sym typeface="Aria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g1ed3cfea732_0_620"/>
          <p:cNvSpPr txBox="1"/>
          <p:nvPr>
            <p:ph idx="11" type="ftr"/>
          </p:nvPr>
        </p:nvSpPr>
        <p:spPr>
          <a:xfrm>
            <a:off x="3975195" y="6532216"/>
            <a:ext cx="1193100" cy="254100"/>
          </a:xfrm>
          <a:prstGeom prst="rect">
            <a:avLst/>
          </a:prstGeom>
          <a:noFill/>
          <a:ln>
            <a:noFill/>
          </a:ln>
        </p:spPr>
        <p:txBody>
          <a:bodyPr anchorCtr="0" anchor="t" bIns="0" lIns="0" spcFirstLastPara="1" rIns="0" wrap="square" tIns="0">
            <a:spAutoFit/>
          </a:bodyPr>
          <a:lstStyle>
            <a:lvl1pPr lvl="0" rtl="0">
              <a:spcBef>
                <a:spcPts val="0"/>
              </a:spcBef>
              <a:spcAft>
                <a:spcPts val="0"/>
              </a:spcAft>
              <a:buSzPts val="1400"/>
              <a:buNone/>
              <a:defRPr b="1" i="1" sz="1800">
                <a:solidFill>
                  <a:srgbClr val="001F5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g1ed3cfea732_0_620"/>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 name="Google Shape;45;g1ed3cfea732_0_620"/>
          <p:cNvSpPr txBox="1"/>
          <p:nvPr>
            <p:ph idx="12" type="sldNum"/>
          </p:nvPr>
        </p:nvSpPr>
        <p:spPr>
          <a:xfrm>
            <a:off x="6583680" y="6377940"/>
            <a:ext cx="2103000" cy="2772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g1ed3cfea732_0_626"/>
          <p:cNvSpPr txBox="1"/>
          <p:nvPr>
            <p:ph type="title"/>
          </p:nvPr>
        </p:nvSpPr>
        <p:spPr>
          <a:xfrm>
            <a:off x="1766119" y="74212"/>
            <a:ext cx="5611800" cy="1364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300">
                <a:solidFill>
                  <a:srgbClr val="001F5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 name="Google Shape;48;g1ed3cfea732_0_626"/>
          <p:cNvSpPr txBox="1"/>
          <p:nvPr>
            <p:ph idx="1" type="body"/>
          </p:nvPr>
        </p:nvSpPr>
        <p:spPr>
          <a:xfrm>
            <a:off x="457200" y="1577340"/>
            <a:ext cx="3977700" cy="45264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49" name="Google Shape;49;g1ed3cfea732_0_626"/>
          <p:cNvSpPr txBox="1"/>
          <p:nvPr>
            <p:ph idx="2" type="body"/>
          </p:nvPr>
        </p:nvSpPr>
        <p:spPr>
          <a:xfrm>
            <a:off x="4709160" y="1577340"/>
            <a:ext cx="3977700" cy="45264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50" name="Google Shape;50;g1ed3cfea732_0_626"/>
          <p:cNvSpPr txBox="1"/>
          <p:nvPr>
            <p:ph idx="11" type="ftr"/>
          </p:nvPr>
        </p:nvSpPr>
        <p:spPr>
          <a:xfrm>
            <a:off x="3975195" y="6532216"/>
            <a:ext cx="1193100" cy="254100"/>
          </a:xfrm>
          <a:prstGeom prst="rect">
            <a:avLst/>
          </a:prstGeom>
          <a:noFill/>
          <a:ln>
            <a:noFill/>
          </a:ln>
        </p:spPr>
        <p:txBody>
          <a:bodyPr anchorCtr="0" anchor="t" bIns="0" lIns="0" spcFirstLastPara="1" rIns="0" wrap="square" tIns="0">
            <a:spAutoFit/>
          </a:bodyPr>
          <a:lstStyle>
            <a:lvl1pPr lvl="0" rtl="0">
              <a:spcBef>
                <a:spcPts val="0"/>
              </a:spcBef>
              <a:spcAft>
                <a:spcPts val="0"/>
              </a:spcAft>
              <a:buSzPts val="1400"/>
              <a:buNone/>
              <a:defRPr b="1" i="1" sz="1800">
                <a:solidFill>
                  <a:srgbClr val="001F5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g1ed3cfea732_0_626"/>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 name="Google Shape;52;g1ed3cfea732_0_626"/>
          <p:cNvSpPr txBox="1"/>
          <p:nvPr>
            <p:ph idx="12" type="sldNum"/>
          </p:nvPr>
        </p:nvSpPr>
        <p:spPr>
          <a:xfrm>
            <a:off x="6583680" y="6377940"/>
            <a:ext cx="2103000" cy="2772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3" name="Shape 53"/>
        <p:cNvGrpSpPr/>
        <p:nvPr/>
      </p:nvGrpSpPr>
      <p:grpSpPr>
        <a:xfrm>
          <a:off x="0" y="0"/>
          <a:ext cx="0" cy="0"/>
          <a:chOff x="0" y="0"/>
          <a:chExt cx="0" cy="0"/>
        </a:xfrm>
      </p:grpSpPr>
      <p:sp>
        <p:nvSpPr>
          <p:cNvPr id="54" name="Google Shape;54;g1ed3cfea732_0_633"/>
          <p:cNvSpPr txBox="1"/>
          <p:nvPr>
            <p:ph type="title"/>
          </p:nvPr>
        </p:nvSpPr>
        <p:spPr>
          <a:xfrm>
            <a:off x="1766119" y="74212"/>
            <a:ext cx="5611800" cy="1364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300">
                <a:solidFill>
                  <a:srgbClr val="001F5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 name="Google Shape;55;g1ed3cfea732_0_633"/>
          <p:cNvSpPr txBox="1"/>
          <p:nvPr>
            <p:ph idx="11" type="ftr"/>
          </p:nvPr>
        </p:nvSpPr>
        <p:spPr>
          <a:xfrm>
            <a:off x="3975195" y="6532216"/>
            <a:ext cx="1193100" cy="254100"/>
          </a:xfrm>
          <a:prstGeom prst="rect">
            <a:avLst/>
          </a:prstGeom>
          <a:noFill/>
          <a:ln>
            <a:noFill/>
          </a:ln>
        </p:spPr>
        <p:txBody>
          <a:bodyPr anchorCtr="0" anchor="t" bIns="0" lIns="0" spcFirstLastPara="1" rIns="0" wrap="square" tIns="0">
            <a:spAutoFit/>
          </a:bodyPr>
          <a:lstStyle>
            <a:lvl1pPr lvl="0" rtl="0">
              <a:spcBef>
                <a:spcPts val="0"/>
              </a:spcBef>
              <a:spcAft>
                <a:spcPts val="0"/>
              </a:spcAft>
              <a:buSzPts val="1400"/>
              <a:buNone/>
              <a:defRPr b="1" i="1" sz="1800">
                <a:solidFill>
                  <a:srgbClr val="001F5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g1ed3cfea732_0_633"/>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g1ed3cfea732_0_633"/>
          <p:cNvSpPr txBox="1"/>
          <p:nvPr>
            <p:ph idx="12" type="sldNum"/>
          </p:nvPr>
        </p:nvSpPr>
        <p:spPr>
          <a:xfrm>
            <a:off x="6583680" y="6377940"/>
            <a:ext cx="2103000" cy="2772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8" name="Shape 58"/>
        <p:cNvGrpSpPr/>
        <p:nvPr/>
      </p:nvGrpSpPr>
      <p:grpSpPr>
        <a:xfrm>
          <a:off x="0" y="0"/>
          <a:ext cx="0" cy="0"/>
          <a:chOff x="0" y="0"/>
          <a:chExt cx="0" cy="0"/>
        </a:xfrm>
      </p:grpSpPr>
      <p:sp>
        <p:nvSpPr>
          <p:cNvPr id="59" name="Google Shape;59;g1ed3cfea732_0_638"/>
          <p:cNvSpPr txBox="1"/>
          <p:nvPr>
            <p:ph idx="11" type="ftr"/>
          </p:nvPr>
        </p:nvSpPr>
        <p:spPr>
          <a:xfrm>
            <a:off x="3975195" y="6532216"/>
            <a:ext cx="1193100" cy="254100"/>
          </a:xfrm>
          <a:prstGeom prst="rect">
            <a:avLst/>
          </a:prstGeom>
          <a:noFill/>
          <a:ln>
            <a:noFill/>
          </a:ln>
        </p:spPr>
        <p:txBody>
          <a:bodyPr anchorCtr="0" anchor="t" bIns="0" lIns="0" spcFirstLastPara="1" rIns="0" wrap="square" tIns="0">
            <a:spAutoFit/>
          </a:bodyPr>
          <a:lstStyle>
            <a:lvl1pPr lvl="0" rtl="0">
              <a:spcBef>
                <a:spcPts val="0"/>
              </a:spcBef>
              <a:spcAft>
                <a:spcPts val="0"/>
              </a:spcAft>
              <a:buSzPts val="1400"/>
              <a:buNone/>
              <a:defRPr b="1" i="1" sz="1800">
                <a:solidFill>
                  <a:srgbClr val="001F5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g1ed3cfea732_0_638"/>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 name="Google Shape;61;g1ed3cfea732_0_638"/>
          <p:cNvSpPr txBox="1"/>
          <p:nvPr>
            <p:ph idx="12" type="sldNum"/>
          </p:nvPr>
        </p:nvSpPr>
        <p:spPr>
          <a:xfrm>
            <a:off x="6583680" y="6377940"/>
            <a:ext cx="2103000" cy="2772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11" Type="http://schemas.openxmlformats.org/officeDocument/2006/relationships/theme" Target="../theme/theme1.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image" Target="../media/image1.png"/><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22"/>
          <p:cNvCxnSpPr/>
          <p:nvPr/>
        </p:nvCxnSpPr>
        <p:spPr>
          <a:xfrm flipH="1" rot="10800000">
            <a:off x="428625" y="1073969"/>
            <a:ext cx="8181975" cy="30932"/>
          </a:xfrm>
          <a:prstGeom prst="straightConnector1">
            <a:avLst/>
          </a:prstGeom>
          <a:noFill/>
          <a:ln cap="flat" cmpd="sng" w="63500">
            <a:solidFill>
              <a:srgbClr val="002060"/>
            </a:solidFill>
            <a:prstDash val="solid"/>
            <a:miter lim="800000"/>
            <a:headEnd len="sm" w="sm" type="none"/>
            <a:tailEnd len="sm" w="sm" type="none"/>
          </a:ln>
        </p:spPr>
      </p:cxnSp>
      <p:sp>
        <p:nvSpPr>
          <p:cNvPr id="11" name="Google Shape;11;p22"/>
          <p:cNvSpPr txBox="1"/>
          <p:nvPr/>
        </p:nvSpPr>
        <p:spPr>
          <a:xfrm>
            <a:off x="609600" y="323850"/>
            <a:ext cx="816530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002060"/>
                </a:solidFill>
                <a:latin typeface="Balthazar"/>
                <a:ea typeface="Balthazar"/>
                <a:cs typeface="Balthazar"/>
                <a:sym typeface="Balthazar"/>
              </a:rPr>
              <a:t>4TH FORCE SUPPORT SQUADRON</a:t>
            </a:r>
            <a:endParaRPr b="1" i="0" sz="3000" u="none" cap="none" strike="noStrike">
              <a:solidFill>
                <a:srgbClr val="002060"/>
              </a:solidFill>
              <a:latin typeface="Balthazar"/>
              <a:ea typeface="Balthazar"/>
              <a:cs typeface="Balthazar"/>
              <a:sym typeface="Balthazar"/>
            </a:endParaRPr>
          </a:p>
        </p:txBody>
      </p:sp>
      <p:sp>
        <p:nvSpPr>
          <p:cNvPr id="12" name="Google Shape;12;p22"/>
          <p:cNvSpPr txBox="1"/>
          <p:nvPr/>
        </p:nvSpPr>
        <p:spPr>
          <a:xfrm>
            <a:off x="3689747" y="5373840"/>
            <a:ext cx="22217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THIS BRIEFING IS:</a:t>
            </a:r>
            <a:endParaRPr/>
          </a:p>
          <a:p>
            <a:pPr indent="0" lvl="0" marL="0" marR="0" rtl="0" algn="ctr">
              <a:spcBef>
                <a:spcPts val="0"/>
              </a:spcBef>
              <a:spcAft>
                <a:spcPts val="0"/>
              </a:spcAft>
              <a:buNone/>
            </a:pPr>
            <a:r>
              <a:rPr b="1" i="0" lang="en-US" sz="1800" u="none" cap="none" strike="noStrike">
                <a:solidFill>
                  <a:srgbClr val="00B050"/>
                </a:solidFill>
                <a:latin typeface="Arial"/>
                <a:ea typeface="Arial"/>
                <a:cs typeface="Arial"/>
                <a:sym typeface="Arial"/>
              </a:rPr>
              <a:t>UNCLASSIFIED</a:t>
            </a:r>
            <a:endParaRPr/>
          </a:p>
        </p:txBody>
      </p:sp>
      <p:cxnSp>
        <p:nvCxnSpPr>
          <p:cNvPr id="13" name="Google Shape;13;p22"/>
          <p:cNvCxnSpPr/>
          <p:nvPr/>
        </p:nvCxnSpPr>
        <p:spPr>
          <a:xfrm>
            <a:off x="428625" y="6324600"/>
            <a:ext cx="8101013" cy="0"/>
          </a:xfrm>
          <a:prstGeom prst="straightConnector1">
            <a:avLst/>
          </a:prstGeom>
          <a:noFill/>
          <a:ln cap="flat" cmpd="sng" w="63500">
            <a:solidFill>
              <a:srgbClr val="002060"/>
            </a:solidFill>
            <a:prstDash val="solid"/>
            <a:miter lim="800000"/>
            <a:headEnd len="sm" w="sm" type="none"/>
            <a:tailEnd len="sm" w="sm" type="none"/>
          </a:ln>
        </p:spPr>
      </p:cxnSp>
      <p:sp>
        <p:nvSpPr>
          <p:cNvPr id="14" name="Google Shape;14;p22"/>
          <p:cNvSpPr/>
          <p:nvPr/>
        </p:nvSpPr>
        <p:spPr>
          <a:xfrm>
            <a:off x="3688713" y="6452454"/>
            <a:ext cx="1766574"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1800"/>
              <a:buFont typeface="Balthazar"/>
              <a:buNone/>
            </a:pPr>
            <a:r>
              <a:rPr b="1" i="1" lang="en-US" sz="1800" u="none" cap="none" strike="noStrike">
                <a:solidFill>
                  <a:srgbClr val="002060"/>
                </a:solidFill>
                <a:latin typeface="Balthazar"/>
                <a:ea typeface="Balthazar"/>
                <a:cs typeface="Balthazar"/>
                <a:sym typeface="Balthazar"/>
              </a:rPr>
              <a:t>C.H.A.R.G.E!</a:t>
            </a:r>
            <a:endParaRPr b="0" i="1" sz="4000" u="none" cap="none" strike="noStrike">
              <a:solidFill>
                <a:srgbClr val="002060"/>
              </a:solidFill>
              <a:latin typeface="Arial"/>
              <a:ea typeface="Arial"/>
              <a:cs typeface="Arial"/>
              <a:sym typeface="Arial"/>
            </a:endParaRPr>
          </a:p>
        </p:txBody>
      </p:sp>
      <p:pic>
        <p:nvPicPr>
          <p:cNvPr id="15" name="Google Shape;15;p22"/>
          <p:cNvPicPr preferRelativeResize="0"/>
          <p:nvPr/>
        </p:nvPicPr>
        <p:blipFill rotWithShape="1">
          <a:blip r:embed="rId1">
            <a:alphaModFix/>
          </a:blip>
          <a:srcRect b="0" l="0" r="0" t="0"/>
          <a:stretch/>
        </p:blipFill>
        <p:spPr>
          <a:xfrm>
            <a:off x="609600" y="2743200"/>
            <a:ext cx="2760134" cy="3200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pic>
        <p:nvPicPr>
          <p:cNvPr id="22" name="Google Shape;22;g1ed3cfea732_0_601"/>
          <p:cNvPicPr preferRelativeResize="0"/>
          <p:nvPr/>
        </p:nvPicPr>
        <p:blipFill rotWithShape="1">
          <a:blip r:embed="rId1">
            <a:alphaModFix/>
          </a:blip>
          <a:srcRect b="0" l="0" r="0" t="0"/>
          <a:stretch/>
        </p:blipFill>
        <p:spPr>
          <a:xfrm>
            <a:off x="8378952" y="150876"/>
            <a:ext cx="694943" cy="685799"/>
          </a:xfrm>
          <a:prstGeom prst="rect">
            <a:avLst/>
          </a:prstGeom>
          <a:noFill/>
          <a:ln>
            <a:noFill/>
          </a:ln>
        </p:spPr>
      </p:pic>
      <p:pic>
        <p:nvPicPr>
          <p:cNvPr id="23" name="Google Shape;23;g1ed3cfea732_0_601"/>
          <p:cNvPicPr preferRelativeResize="0"/>
          <p:nvPr/>
        </p:nvPicPr>
        <p:blipFill rotWithShape="1">
          <a:blip r:embed="rId2">
            <a:alphaModFix/>
          </a:blip>
          <a:srcRect b="0" l="0" r="0" t="0"/>
          <a:stretch/>
        </p:blipFill>
        <p:spPr>
          <a:xfrm>
            <a:off x="8151876" y="300228"/>
            <a:ext cx="697991" cy="685799"/>
          </a:xfrm>
          <a:prstGeom prst="rect">
            <a:avLst/>
          </a:prstGeom>
          <a:noFill/>
          <a:ln>
            <a:noFill/>
          </a:ln>
        </p:spPr>
      </p:pic>
      <p:pic>
        <p:nvPicPr>
          <p:cNvPr id="24" name="Google Shape;24;g1ed3cfea732_0_601"/>
          <p:cNvPicPr preferRelativeResize="0"/>
          <p:nvPr/>
        </p:nvPicPr>
        <p:blipFill rotWithShape="1">
          <a:blip r:embed="rId3">
            <a:alphaModFix/>
          </a:blip>
          <a:srcRect b="0" l="0" r="0" t="0"/>
          <a:stretch/>
        </p:blipFill>
        <p:spPr>
          <a:xfrm>
            <a:off x="7897368" y="477011"/>
            <a:ext cx="705610" cy="685799"/>
          </a:xfrm>
          <a:prstGeom prst="rect">
            <a:avLst/>
          </a:prstGeom>
          <a:noFill/>
          <a:ln>
            <a:noFill/>
          </a:ln>
        </p:spPr>
      </p:pic>
      <p:pic>
        <p:nvPicPr>
          <p:cNvPr id="25" name="Google Shape;25;g1ed3cfea732_0_601"/>
          <p:cNvPicPr preferRelativeResize="0"/>
          <p:nvPr/>
        </p:nvPicPr>
        <p:blipFill rotWithShape="1">
          <a:blip r:embed="rId4">
            <a:alphaModFix/>
          </a:blip>
          <a:srcRect b="0" l="0" r="0" t="0"/>
          <a:stretch/>
        </p:blipFill>
        <p:spPr>
          <a:xfrm>
            <a:off x="7714488" y="583691"/>
            <a:ext cx="620267" cy="690371"/>
          </a:xfrm>
          <a:prstGeom prst="rect">
            <a:avLst/>
          </a:prstGeom>
          <a:noFill/>
          <a:ln>
            <a:noFill/>
          </a:ln>
        </p:spPr>
      </p:pic>
      <p:sp>
        <p:nvSpPr>
          <p:cNvPr id="26" name="Google Shape;26;g1ed3cfea732_0_601"/>
          <p:cNvSpPr/>
          <p:nvPr/>
        </p:nvSpPr>
        <p:spPr>
          <a:xfrm>
            <a:off x="381000" y="1447800"/>
            <a:ext cx="8458200" cy="0"/>
          </a:xfrm>
          <a:custGeom>
            <a:rect b="b" l="l" r="r" t="t"/>
            <a:pathLst>
              <a:path extrusionOk="0" h="120000" w="8458200">
                <a:moveTo>
                  <a:pt x="0" y="0"/>
                </a:moveTo>
                <a:lnTo>
                  <a:pt x="8458200" y="0"/>
                </a:lnTo>
              </a:path>
            </a:pathLst>
          </a:custGeom>
          <a:noFill/>
          <a:ln cap="flat" cmpd="sng" w="635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7" name="Google Shape;27;g1ed3cfea732_0_601"/>
          <p:cNvPicPr preferRelativeResize="0"/>
          <p:nvPr/>
        </p:nvPicPr>
        <p:blipFill rotWithShape="1">
          <a:blip r:embed="rId5">
            <a:alphaModFix/>
          </a:blip>
          <a:srcRect b="0" l="0" r="0" t="0"/>
          <a:stretch/>
        </p:blipFill>
        <p:spPr>
          <a:xfrm>
            <a:off x="152400" y="175260"/>
            <a:ext cx="1621535" cy="1005839"/>
          </a:xfrm>
          <a:prstGeom prst="rect">
            <a:avLst/>
          </a:prstGeom>
          <a:noFill/>
          <a:ln>
            <a:noFill/>
          </a:ln>
        </p:spPr>
      </p:pic>
      <p:sp>
        <p:nvSpPr>
          <p:cNvPr id="28" name="Google Shape;28;g1ed3cfea732_0_601"/>
          <p:cNvSpPr/>
          <p:nvPr/>
        </p:nvSpPr>
        <p:spPr>
          <a:xfrm>
            <a:off x="361188" y="6324600"/>
            <a:ext cx="8458200" cy="0"/>
          </a:xfrm>
          <a:custGeom>
            <a:rect b="b" l="l" r="r" t="t"/>
            <a:pathLst>
              <a:path extrusionOk="0" h="120000" w="8458200">
                <a:moveTo>
                  <a:pt x="0" y="0"/>
                </a:moveTo>
                <a:lnTo>
                  <a:pt x="8458200" y="0"/>
                </a:lnTo>
              </a:path>
            </a:pathLst>
          </a:custGeom>
          <a:noFill/>
          <a:ln cap="flat" cmpd="sng" w="635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 name="Google Shape;29;g1ed3cfea732_0_601"/>
          <p:cNvSpPr txBox="1"/>
          <p:nvPr>
            <p:ph type="title"/>
          </p:nvPr>
        </p:nvSpPr>
        <p:spPr>
          <a:xfrm>
            <a:off x="1766119" y="74212"/>
            <a:ext cx="5611800" cy="13641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300" u="none" cap="none" strike="noStrike">
                <a:solidFill>
                  <a:srgbClr val="001F5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 name="Google Shape;30;g1ed3cfea732_0_601"/>
          <p:cNvSpPr txBox="1"/>
          <p:nvPr>
            <p:ph idx="1" type="body"/>
          </p:nvPr>
        </p:nvSpPr>
        <p:spPr>
          <a:xfrm>
            <a:off x="408535" y="1532934"/>
            <a:ext cx="8321700" cy="46005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400" u="none" cap="none" strike="noStrike">
                <a:solidFill>
                  <a:srgbClr val="001F5F"/>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1" name="Google Shape;31;g1ed3cfea732_0_601"/>
          <p:cNvSpPr txBox="1"/>
          <p:nvPr>
            <p:ph idx="11" type="ftr"/>
          </p:nvPr>
        </p:nvSpPr>
        <p:spPr>
          <a:xfrm>
            <a:off x="3975195" y="6532216"/>
            <a:ext cx="1193100" cy="254100"/>
          </a:xfrm>
          <a:prstGeom prst="rect">
            <a:avLst/>
          </a:prstGeom>
          <a:noFill/>
          <a:ln>
            <a:noFill/>
          </a:ln>
        </p:spPr>
        <p:txBody>
          <a:bodyPr anchorCtr="0" anchor="t" bIns="0" lIns="0" spcFirstLastPara="1" rIns="0" wrap="square" tIns="0">
            <a:spAutoFit/>
          </a:bodyPr>
          <a:lstStyle>
            <a:lvl1pPr lvl="0" rtl="0">
              <a:spcBef>
                <a:spcPts val="0"/>
              </a:spcBef>
              <a:spcAft>
                <a:spcPts val="0"/>
              </a:spcAft>
              <a:buSzPts val="1400"/>
              <a:buNone/>
              <a:defRPr b="1" i="1" sz="1800">
                <a:solidFill>
                  <a:srgbClr val="001F5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2" name="Google Shape;32;g1ed3cfea732_0_601"/>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sz="1800">
                <a:solidFill>
                  <a:srgbClr val="888888"/>
                </a:solidFi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 name="Google Shape;33;g1ed3cfea732_0_601"/>
          <p:cNvSpPr txBox="1"/>
          <p:nvPr>
            <p:ph idx="12" type="sldNum"/>
          </p:nvPr>
        </p:nvSpPr>
        <p:spPr>
          <a:xfrm>
            <a:off x="6583680" y="6377940"/>
            <a:ext cx="2103000" cy="277200"/>
          </a:xfrm>
          <a:prstGeom prst="rect">
            <a:avLst/>
          </a:prstGeom>
          <a:noFill/>
          <a:ln>
            <a:noFill/>
          </a:ln>
        </p:spPr>
        <p:txBody>
          <a:bodyPr anchorCtr="0" anchor="t" bIns="0" lIns="0" spcFirstLastPara="1" rIns="0" wrap="square" tIns="0">
            <a:spAutoFit/>
          </a:bodyPr>
          <a:lstStyle>
            <a:lvl1pPr indent="0" lvl="0" rtl="0" algn="r">
              <a:spcBef>
                <a:spcPts val="0"/>
              </a:spcBef>
              <a:buNone/>
              <a:defRPr sz="1800">
                <a:solidFill>
                  <a:srgbClr val="888888"/>
                </a:solidFill>
              </a:defRPr>
            </a:lvl1pPr>
            <a:lvl2pPr indent="0" lvl="1" rtl="0" algn="r">
              <a:spcBef>
                <a:spcPts val="0"/>
              </a:spcBef>
              <a:buNone/>
              <a:defRPr sz="1800">
                <a:solidFill>
                  <a:srgbClr val="888888"/>
                </a:solidFill>
              </a:defRPr>
            </a:lvl2pPr>
            <a:lvl3pPr indent="0" lvl="2" rtl="0" algn="r">
              <a:spcBef>
                <a:spcPts val="0"/>
              </a:spcBef>
              <a:buNone/>
              <a:defRPr sz="1800">
                <a:solidFill>
                  <a:srgbClr val="888888"/>
                </a:solidFill>
              </a:defRPr>
            </a:lvl3pPr>
            <a:lvl4pPr indent="0" lvl="3" rtl="0" algn="r">
              <a:spcBef>
                <a:spcPts val="0"/>
              </a:spcBef>
              <a:buNone/>
              <a:defRPr sz="1800">
                <a:solidFill>
                  <a:srgbClr val="888888"/>
                </a:solidFill>
              </a:defRPr>
            </a:lvl4pPr>
            <a:lvl5pPr indent="0" lvl="4" rtl="0" algn="r">
              <a:spcBef>
                <a:spcPts val="0"/>
              </a:spcBef>
              <a:buNone/>
              <a:defRPr sz="1800">
                <a:solidFill>
                  <a:srgbClr val="888888"/>
                </a:solidFill>
              </a:defRPr>
            </a:lvl5pPr>
            <a:lvl6pPr indent="0" lvl="5" rtl="0" algn="r">
              <a:spcBef>
                <a:spcPts val="0"/>
              </a:spcBef>
              <a:buNone/>
              <a:defRPr sz="1800">
                <a:solidFill>
                  <a:srgbClr val="888888"/>
                </a:solidFill>
              </a:defRPr>
            </a:lvl6pPr>
            <a:lvl7pPr indent="0" lvl="6" rtl="0" algn="r">
              <a:spcBef>
                <a:spcPts val="0"/>
              </a:spcBef>
              <a:buNone/>
              <a:defRPr sz="1800">
                <a:solidFill>
                  <a:srgbClr val="888888"/>
                </a:solidFill>
              </a:defRPr>
            </a:lvl7pPr>
            <a:lvl8pPr indent="0" lvl="7" rtl="0" algn="r">
              <a:spcBef>
                <a:spcPts val="0"/>
              </a:spcBef>
              <a:buNone/>
              <a:defRPr sz="1800">
                <a:solidFill>
                  <a:srgbClr val="888888"/>
                </a:solidFill>
              </a:defRPr>
            </a:lvl8pPr>
            <a:lvl9pPr indent="0" lvl="8" rtl="0"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eamup.com/ksffjkzyh888h6dvf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teamup.com/ksffjkzyh888h6dvf8" TargetMode="External"/><Relationship Id="rId4" Type="http://schemas.openxmlformats.org/officeDocument/2006/relationships/hyperlink" Target="https://teamup.com/ksffjkzyh888h6dvf8" TargetMode="External"/><Relationship Id="rId5" Type="http://schemas.openxmlformats.org/officeDocument/2006/relationships/hyperlink" Target="https://teamup.com/ksffjkzyh888h6dvf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outdoorrecreationsjafb@gmail.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bing.com/maps?q=sjafb%2Bmap&amp;FORM=HDRSC6&amp;cp=35.329588%7E-77.973341&amp;lvl=21.7&amp;style=h" TargetMode="External"/><Relationship Id="rId4" Type="http://schemas.openxmlformats.org/officeDocument/2006/relationships/image" Target="../media/image15.jpg"/><Relationship Id="rId9" Type="http://schemas.openxmlformats.org/officeDocument/2006/relationships/image" Target="../media/image14.png"/><Relationship Id="rId5" Type="http://schemas.openxmlformats.org/officeDocument/2006/relationships/image" Target="../media/image29.png"/><Relationship Id="rId6" Type="http://schemas.openxmlformats.org/officeDocument/2006/relationships/image" Target="../media/image17.jpg"/><Relationship Id="rId7" Type="http://schemas.openxmlformats.org/officeDocument/2006/relationships/image" Target="../media/image20.jp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3.xml"/><Relationship Id="rId4" Type="http://schemas.openxmlformats.org/officeDocument/2006/relationships/slide" Target="/ppt/slid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22.png"/><Relationship Id="rId5" Type="http://schemas.openxmlformats.org/officeDocument/2006/relationships/image" Target="../media/image27.png"/></Relationships>
</file>

<file path=ppt/slides/_rels/slide2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4.png"/><Relationship Id="rId13" Type="http://schemas.openxmlformats.org/officeDocument/2006/relationships/image" Target="../media/image28.pn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bing.com/maps?q=sjafb%2Bmap&amp;FORM=HDRSC6&amp;cp=35.33054%7E-77.975193&amp;lvl=20.7&amp;style=h" TargetMode="External"/><Relationship Id="rId4" Type="http://schemas.openxmlformats.org/officeDocument/2006/relationships/image" Target="../media/image20.jpg"/><Relationship Id="rId9" Type="http://schemas.openxmlformats.org/officeDocument/2006/relationships/image" Target="../media/image2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1.jpg"/><Relationship Id="rId8"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ppt/slides/slide3.xml"/><Relationship Id="rId4" Type="http://schemas.openxmlformats.org/officeDocument/2006/relationships/slide" Target="/ppt/slid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8.jpg"/><Relationship Id="rId4" Type="http://schemas.openxmlformats.org/officeDocument/2006/relationships/image" Target="../media/image40.png"/><Relationship Id="rId9" Type="http://schemas.openxmlformats.org/officeDocument/2006/relationships/hyperlink" Target="https://www.bing.com/maps?q=sjafb%2Bmap&amp;FORM=HDRSC6&amp;cp=35.351541%7E-77.978069&amp;lvl=20.1&amp;style=h" TargetMode="External"/><Relationship Id="rId5" Type="http://schemas.openxmlformats.org/officeDocument/2006/relationships/image" Target="../media/image37.png"/><Relationship Id="rId6" Type="http://schemas.openxmlformats.org/officeDocument/2006/relationships/image" Target="../media/image52.png"/><Relationship Id="rId7" Type="http://schemas.openxmlformats.org/officeDocument/2006/relationships/image" Target="../media/image39.png"/><Relationship Id="rId8" Type="http://schemas.openxmlformats.org/officeDocument/2006/relationships/image" Target="../media/image49.jpg"/></Relationships>
</file>

<file path=ppt/slides/_rels/slide26.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4.jpg"/><Relationship Id="rId4" Type="http://schemas.openxmlformats.org/officeDocument/2006/relationships/image" Target="../media/image41.png"/><Relationship Id="rId9"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3.png"/><Relationship Id="rId7" Type="http://schemas.openxmlformats.org/officeDocument/2006/relationships/hyperlink" Target="https://www.bing.com/maps?q=sjafb%2Bmap&amp;FORM=HDRSC6&amp;cp=35.360219%7E-77.968631&amp;lvl=21.8&amp;style=h" TargetMode="External"/><Relationship Id="rId8" Type="http://schemas.openxmlformats.org/officeDocument/2006/relationships/image" Target="../media/image4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0.jpg"/><Relationship Id="rId4" Type="http://schemas.openxmlformats.org/officeDocument/2006/relationships/image" Target="../media/image46.jpg"/><Relationship Id="rId5"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OutdoorRecreationSJAFB@gmail.com" TargetMode="External"/><Relationship Id="rId4" Type="http://schemas.openxmlformats.org/officeDocument/2006/relationships/hyperlink" Target="mailto:robert.montgomery.1@us.af.mil" TargetMode="External"/><Relationship Id="rId5" Type="http://schemas.openxmlformats.org/officeDocument/2006/relationships/hyperlink" Target="https://www.ncwildlife.org/Licensing/Hunting-Fishing-Trapping-Licens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hunteredcourse.com/northcarolin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orms.gle/Zx8kGf1Bze8aqNXw9" TargetMode="External"/><Relationship Id="rId4" Type="http://schemas.openxmlformats.org/officeDocument/2006/relationships/hyperlink" Target="http://hunteredcourse.com/northcarolin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g1ed3cfea732_0_321"/>
          <p:cNvSpPr/>
          <p:nvPr/>
        </p:nvSpPr>
        <p:spPr>
          <a:xfrm>
            <a:off x="428244" y="1074414"/>
            <a:ext cx="8181975" cy="31115"/>
          </a:xfrm>
          <a:custGeom>
            <a:rect b="b" l="l" r="r" t="t"/>
            <a:pathLst>
              <a:path extrusionOk="0" h="31115" w="8181975">
                <a:moveTo>
                  <a:pt x="0" y="30937"/>
                </a:moveTo>
                <a:lnTo>
                  <a:pt x="8181975" y="0"/>
                </a:lnTo>
              </a:path>
            </a:pathLst>
          </a:custGeom>
          <a:noFill/>
          <a:ln cap="flat" cmpd="sng" w="635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7" name="Google Shape;67;g1ed3cfea732_0_321"/>
          <p:cNvSpPr txBox="1"/>
          <p:nvPr>
            <p:ph type="title"/>
          </p:nvPr>
        </p:nvSpPr>
        <p:spPr>
          <a:xfrm>
            <a:off x="2032777" y="332465"/>
            <a:ext cx="5317500" cy="474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4TH FORCE SUPPORT SQUADRON</a:t>
            </a:r>
            <a:endParaRPr sz="3000">
              <a:latin typeface="Calibri"/>
              <a:ea typeface="Calibri"/>
              <a:cs typeface="Calibri"/>
              <a:sym typeface="Calibri"/>
            </a:endParaRPr>
          </a:p>
        </p:txBody>
      </p:sp>
      <p:sp>
        <p:nvSpPr>
          <p:cNvPr id="68" name="Google Shape;68;g1ed3cfea732_0_321"/>
          <p:cNvSpPr/>
          <p:nvPr/>
        </p:nvSpPr>
        <p:spPr>
          <a:xfrm>
            <a:off x="428244" y="6324600"/>
            <a:ext cx="8101330" cy="0"/>
          </a:xfrm>
          <a:custGeom>
            <a:rect b="b" l="l" r="r" t="t"/>
            <a:pathLst>
              <a:path extrusionOk="0" h="120000" w="8101330">
                <a:moveTo>
                  <a:pt x="0" y="0"/>
                </a:moveTo>
                <a:lnTo>
                  <a:pt x="8101012" y="0"/>
                </a:lnTo>
              </a:path>
            </a:pathLst>
          </a:custGeom>
          <a:noFill/>
          <a:ln cap="flat" cmpd="sng" w="635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 name="Google Shape;69;g1ed3cfea732_0_321"/>
          <p:cNvSpPr txBox="1"/>
          <p:nvPr/>
        </p:nvSpPr>
        <p:spPr>
          <a:xfrm>
            <a:off x="3469848" y="5400743"/>
            <a:ext cx="2548200" cy="896700"/>
          </a:xfrm>
          <a:prstGeom prst="rect">
            <a:avLst/>
          </a:prstGeom>
          <a:noFill/>
          <a:ln>
            <a:noFill/>
          </a:ln>
        </p:spPr>
        <p:txBody>
          <a:bodyPr anchorCtr="0" anchor="t" bIns="0" lIns="0" spcFirstLastPara="1" rIns="0" wrap="square" tIns="12700">
            <a:spAutoFit/>
          </a:bodyPr>
          <a:lstStyle/>
          <a:p>
            <a:pPr indent="-175895" lvl="0" marL="489583" marR="193040" rtl="0" algn="l">
              <a:lnSpc>
                <a:spcPct val="100000"/>
              </a:lnSpc>
              <a:spcBef>
                <a:spcPts val="0"/>
              </a:spcBef>
              <a:spcAft>
                <a:spcPts val="0"/>
              </a:spcAft>
              <a:buNone/>
            </a:pPr>
            <a:r>
              <a:rPr b="1" lang="en-US" sz="1800">
                <a:latin typeface="Arial"/>
                <a:ea typeface="Arial"/>
                <a:cs typeface="Arial"/>
                <a:sym typeface="Arial"/>
              </a:rPr>
              <a:t>THIS BRIEFING IS: </a:t>
            </a:r>
            <a:r>
              <a:rPr b="1" lang="en-US" sz="1800">
                <a:solidFill>
                  <a:srgbClr val="00AF50"/>
                </a:solidFill>
                <a:latin typeface="Arial"/>
                <a:ea typeface="Arial"/>
                <a:cs typeface="Arial"/>
                <a:sym typeface="Arial"/>
              </a:rPr>
              <a:t>UNCLASSIFIED</a:t>
            </a:r>
            <a:endParaRPr sz="1800">
              <a:latin typeface="Arial"/>
              <a:ea typeface="Arial"/>
              <a:cs typeface="Arial"/>
              <a:sym typeface="Arial"/>
            </a:endParaRPr>
          </a:p>
          <a:p>
            <a:pPr indent="0" lvl="0" marL="12700" rtl="0" algn="l">
              <a:lnSpc>
                <a:spcPct val="100000"/>
              </a:lnSpc>
              <a:spcBef>
                <a:spcPts val="890"/>
              </a:spcBef>
              <a:spcAft>
                <a:spcPts val="0"/>
              </a:spcAft>
              <a:buNone/>
            </a:pPr>
            <a:r>
              <a:rPr b="1" lang="en-US" sz="1400">
                <a:solidFill>
                  <a:srgbClr val="970000"/>
                </a:solidFill>
                <a:latin typeface="Arial"/>
                <a:ea typeface="Arial"/>
                <a:cs typeface="Arial"/>
                <a:sym typeface="Arial"/>
              </a:rPr>
              <a:t>UPDATED 8 DECEMBER 2023</a:t>
            </a:r>
            <a:endParaRPr sz="1400">
              <a:latin typeface="Arial"/>
              <a:ea typeface="Arial"/>
              <a:cs typeface="Arial"/>
              <a:sym typeface="Arial"/>
            </a:endParaRPr>
          </a:p>
        </p:txBody>
      </p:sp>
      <p:pic>
        <p:nvPicPr>
          <p:cNvPr id="70" name="Google Shape;70;g1ed3cfea732_0_321"/>
          <p:cNvPicPr preferRelativeResize="0"/>
          <p:nvPr/>
        </p:nvPicPr>
        <p:blipFill rotWithShape="1">
          <a:blip r:embed="rId3">
            <a:alphaModFix/>
          </a:blip>
          <a:srcRect b="0" l="0" r="0" t="0"/>
          <a:stretch/>
        </p:blipFill>
        <p:spPr>
          <a:xfrm>
            <a:off x="609600" y="2743200"/>
            <a:ext cx="2759962" cy="3200399"/>
          </a:xfrm>
          <a:prstGeom prst="rect">
            <a:avLst/>
          </a:prstGeom>
          <a:noFill/>
          <a:ln>
            <a:noFill/>
          </a:ln>
        </p:spPr>
      </p:pic>
      <p:sp>
        <p:nvSpPr>
          <p:cNvPr id="71" name="Google Shape;71;g1ed3cfea732_0_321"/>
          <p:cNvSpPr txBox="1"/>
          <p:nvPr/>
        </p:nvSpPr>
        <p:spPr>
          <a:xfrm>
            <a:off x="3290696" y="1239493"/>
            <a:ext cx="5636400" cy="3731400"/>
          </a:xfrm>
          <a:prstGeom prst="rect">
            <a:avLst/>
          </a:prstGeom>
          <a:noFill/>
          <a:ln>
            <a:noFill/>
          </a:ln>
        </p:spPr>
        <p:txBody>
          <a:bodyPr anchorCtr="0" anchor="t" bIns="0" lIns="0" spcFirstLastPara="1" rIns="0" wrap="square" tIns="12050">
            <a:spAutoFit/>
          </a:bodyPr>
          <a:lstStyle/>
          <a:p>
            <a:pPr indent="-1904" lvl="0" marL="12065" marR="5080" rtl="0" algn="ctr">
              <a:lnSpc>
                <a:spcPct val="100000"/>
              </a:lnSpc>
              <a:spcBef>
                <a:spcPts val="0"/>
              </a:spcBef>
              <a:spcAft>
                <a:spcPts val="0"/>
              </a:spcAft>
              <a:buNone/>
            </a:pPr>
            <a:r>
              <a:rPr b="1" lang="en-US" sz="4000">
                <a:solidFill>
                  <a:srgbClr val="0B2C83"/>
                </a:solidFill>
                <a:latin typeface="Arial"/>
                <a:ea typeface="Arial"/>
                <a:cs typeface="Arial"/>
                <a:sym typeface="Arial"/>
              </a:rPr>
              <a:t>Outdoor Recreation Seymour Johnson AFB Hunting Program</a:t>
            </a:r>
            <a:endParaRPr sz="4000">
              <a:latin typeface="Arial"/>
              <a:ea typeface="Arial"/>
              <a:cs typeface="Arial"/>
              <a:sym typeface="Arial"/>
            </a:endParaRPr>
          </a:p>
          <a:p>
            <a:pPr indent="0" lvl="0" marL="0" rtl="0" algn="l">
              <a:lnSpc>
                <a:spcPct val="100000"/>
              </a:lnSpc>
              <a:spcBef>
                <a:spcPts val="195"/>
              </a:spcBef>
              <a:spcAft>
                <a:spcPts val="0"/>
              </a:spcAft>
              <a:buNone/>
            </a:pPr>
            <a:r>
              <a:t/>
            </a:r>
            <a:endParaRPr sz="4000">
              <a:latin typeface="Arial"/>
              <a:ea typeface="Arial"/>
              <a:cs typeface="Arial"/>
              <a:sym typeface="Arial"/>
            </a:endParaRPr>
          </a:p>
          <a:p>
            <a:pPr indent="0" lvl="0" marL="0" rtl="0" algn="ctr">
              <a:lnSpc>
                <a:spcPct val="100000"/>
              </a:lnSpc>
              <a:spcBef>
                <a:spcPts val="0"/>
              </a:spcBef>
              <a:spcAft>
                <a:spcPts val="0"/>
              </a:spcAft>
              <a:buNone/>
            </a:pPr>
            <a:r>
              <a:rPr b="1" lang="en-US" sz="4000">
                <a:solidFill>
                  <a:srgbClr val="0B2C83"/>
                </a:solidFill>
                <a:latin typeface="Arial"/>
                <a:ea typeface="Arial"/>
                <a:cs typeface="Arial"/>
                <a:sym typeface="Arial"/>
              </a:rPr>
              <a:t>2023-2024</a:t>
            </a:r>
            <a:endParaRPr sz="4000">
              <a:latin typeface="Arial"/>
              <a:ea typeface="Arial"/>
              <a:cs typeface="Arial"/>
              <a:sym typeface="Arial"/>
            </a:endParaRPr>
          </a:p>
          <a:p>
            <a:pPr indent="0" lvl="0" marL="1270" rtl="0" algn="ctr">
              <a:lnSpc>
                <a:spcPct val="100000"/>
              </a:lnSpc>
              <a:spcBef>
                <a:spcPts val="0"/>
              </a:spcBef>
              <a:spcAft>
                <a:spcPts val="0"/>
              </a:spcAft>
              <a:buNone/>
            </a:pPr>
            <a:r>
              <a:rPr b="1" lang="en-US" sz="4000">
                <a:solidFill>
                  <a:srgbClr val="0B2C83"/>
                </a:solidFill>
                <a:latin typeface="Arial"/>
                <a:ea typeface="Arial"/>
                <a:cs typeface="Arial"/>
                <a:sym typeface="Arial"/>
              </a:rPr>
              <a:t>PROGRAM BRIEF</a:t>
            </a:r>
            <a:endParaRPr sz="4000">
              <a:latin typeface="Arial"/>
              <a:ea typeface="Arial"/>
              <a:cs typeface="Arial"/>
              <a:sym typeface="Arial"/>
            </a:endParaRPr>
          </a:p>
        </p:txBody>
      </p:sp>
      <p:sp>
        <p:nvSpPr>
          <p:cNvPr id="72" name="Google Shape;72;g1ed3cfea732_0_321"/>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ed3cfea732_0_389"/>
          <p:cNvSpPr txBox="1"/>
          <p:nvPr/>
        </p:nvSpPr>
        <p:spPr>
          <a:xfrm>
            <a:off x="769016" y="1682929"/>
            <a:ext cx="7662000" cy="2714700"/>
          </a:xfrm>
          <a:prstGeom prst="rect">
            <a:avLst/>
          </a:prstGeom>
          <a:noFill/>
          <a:ln>
            <a:noFill/>
          </a:ln>
        </p:spPr>
        <p:txBody>
          <a:bodyPr anchorCtr="0" anchor="t" bIns="0" lIns="0" spcFirstLastPara="1" rIns="0" wrap="square" tIns="13325">
            <a:spAutoFit/>
          </a:bodyPr>
          <a:lstStyle/>
          <a:p>
            <a:pPr indent="0" lvl="0" marL="12700" marR="64768" rtl="0" algn="ctr">
              <a:lnSpc>
                <a:spcPct val="107200"/>
              </a:lnSpc>
              <a:spcBef>
                <a:spcPts val="0"/>
              </a:spcBef>
              <a:spcAft>
                <a:spcPts val="0"/>
              </a:spcAft>
              <a:buNone/>
            </a:pPr>
            <a:r>
              <a:rPr lang="en-US" sz="1600">
                <a:solidFill>
                  <a:srgbClr val="001F5F"/>
                </a:solidFill>
                <a:latin typeface="Arial"/>
                <a:ea typeface="Arial"/>
                <a:cs typeface="Arial"/>
                <a:sym typeface="Arial"/>
              </a:rPr>
              <a:t>Infractions may result in up to one year suspension of base hunting privileges and/or disciplinary action under the UCMJ “and/or administrative action or criminal; prosecution by federal or state authorities.”</a:t>
            </a:r>
            <a:endParaRPr sz="1600">
              <a:latin typeface="Arial"/>
              <a:ea typeface="Arial"/>
              <a:cs typeface="Arial"/>
              <a:sym typeface="Arial"/>
            </a:endParaRPr>
          </a:p>
          <a:p>
            <a:pPr indent="0" lvl="0" marL="0" rtl="0" algn="l">
              <a:lnSpc>
                <a:spcPct val="100000"/>
              </a:lnSpc>
              <a:spcBef>
                <a:spcPts val="1405"/>
              </a:spcBef>
              <a:spcAft>
                <a:spcPts val="0"/>
              </a:spcAft>
              <a:buNone/>
            </a:pPr>
            <a:r>
              <a:t/>
            </a:r>
            <a:endParaRPr sz="1600">
              <a:latin typeface="Arial"/>
              <a:ea typeface="Arial"/>
              <a:cs typeface="Arial"/>
              <a:sym typeface="Arial"/>
            </a:endParaRPr>
          </a:p>
          <a:p>
            <a:pPr indent="0" lvl="0" marL="411480" marR="5080" rtl="0" algn="ctr">
              <a:lnSpc>
                <a:spcPct val="107200"/>
              </a:lnSpc>
              <a:spcBef>
                <a:spcPts val="0"/>
              </a:spcBef>
              <a:spcAft>
                <a:spcPts val="0"/>
              </a:spcAft>
              <a:buNone/>
            </a:pPr>
            <a:r>
              <a:rPr lang="en-US" sz="1600">
                <a:solidFill>
                  <a:srgbClr val="001F5F"/>
                </a:solidFill>
                <a:latin typeface="Arial"/>
                <a:ea typeface="Arial"/>
                <a:cs typeface="Arial"/>
                <a:sym typeface="Arial"/>
              </a:rPr>
              <a:t>The prohibited practices listed in this brief are not all inclusive. Other actions that detract from safety and/or suitable hunter conduct may be added at the discretion of the 4 MSG/CC at any time.</a:t>
            </a:r>
            <a:endParaRPr sz="1600">
              <a:latin typeface="Arial"/>
              <a:ea typeface="Arial"/>
              <a:cs typeface="Arial"/>
              <a:sym typeface="Arial"/>
            </a:endParaRPr>
          </a:p>
          <a:p>
            <a:pPr indent="0" lvl="0" marL="0" rtl="0" algn="l">
              <a:lnSpc>
                <a:spcPct val="100000"/>
              </a:lnSpc>
              <a:spcBef>
                <a:spcPts val="1545"/>
              </a:spcBef>
              <a:spcAft>
                <a:spcPts val="0"/>
              </a:spcAft>
              <a:buNone/>
            </a:pPr>
            <a:r>
              <a:t/>
            </a:r>
            <a:endParaRPr sz="1600">
              <a:latin typeface="Arial"/>
              <a:ea typeface="Arial"/>
              <a:cs typeface="Arial"/>
              <a:sym typeface="Arial"/>
            </a:endParaRPr>
          </a:p>
          <a:p>
            <a:pPr indent="0" lvl="0" marL="397510" rtl="0" algn="ctr">
              <a:lnSpc>
                <a:spcPct val="100000"/>
              </a:lnSpc>
              <a:spcBef>
                <a:spcPts val="0"/>
              </a:spcBef>
              <a:spcAft>
                <a:spcPts val="0"/>
              </a:spcAft>
              <a:buNone/>
            </a:pPr>
            <a:r>
              <a:rPr lang="en-US" sz="1600">
                <a:solidFill>
                  <a:srgbClr val="001F5F"/>
                </a:solidFill>
                <a:latin typeface="Arial"/>
                <a:ea typeface="Arial"/>
                <a:cs typeface="Arial"/>
                <a:sym typeface="Arial"/>
              </a:rPr>
              <a:t>Outdoor Recreation Staff will notify all registered hunters of any changes.</a:t>
            </a:r>
            <a:endParaRPr sz="1600">
              <a:latin typeface="Arial"/>
              <a:ea typeface="Arial"/>
              <a:cs typeface="Arial"/>
              <a:sym typeface="Arial"/>
            </a:endParaRPr>
          </a:p>
        </p:txBody>
      </p:sp>
      <p:sp>
        <p:nvSpPr>
          <p:cNvPr id="144" name="Google Shape;144;g1ed3cfea732_0_389"/>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45" name="Google Shape;145;g1ed3cfea732_0_389"/>
          <p:cNvSpPr txBox="1"/>
          <p:nvPr>
            <p:ph type="title"/>
          </p:nvPr>
        </p:nvSpPr>
        <p:spPr>
          <a:xfrm>
            <a:off x="1766119" y="74212"/>
            <a:ext cx="5611800" cy="1335600"/>
          </a:xfrm>
          <a:prstGeom prst="rect">
            <a:avLst/>
          </a:prstGeom>
          <a:noFill/>
          <a:ln>
            <a:noFill/>
          </a:ln>
        </p:spPr>
        <p:txBody>
          <a:bodyPr anchorCtr="0" anchor="t" bIns="0" lIns="0" spcFirstLastPara="1" rIns="0" wrap="square" tIns="12700">
            <a:spAutoFit/>
          </a:bodyPr>
          <a:lstStyle/>
          <a:p>
            <a:pPr indent="0" lvl="0" marL="293370" rtl="0" algn="l">
              <a:lnSpc>
                <a:spcPct val="100000"/>
              </a:lnSpc>
              <a:spcBef>
                <a:spcPts val="0"/>
              </a:spcBef>
              <a:spcAft>
                <a:spcPts val="0"/>
              </a:spcAft>
              <a:buNone/>
            </a:pPr>
            <a:r>
              <a:rPr lang="en-US"/>
              <a:t>ODR HUNTING PROGRAM</a:t>
            </a:r>
            <a:endParaRPr/>
          </a:p>
          <a:p>
            <a:pPr indent="795020" lvl="0" marL="724535" marR="440690" rtl="0" algn="l">
              <a:lnSpc>
                <a:spcPct val="107916"/>
              </a:lnSpc>
              <a:spcBef>
                <a:spcPts val="365"/>
              </a:spcBef>
              <a:spcAft>
                <a:spcPts val="0"/>
              </a:spcAft>
              <a:buNone/>
            </a:pPr>
            <a:r>
              <a:rPr lang="en-US" sz="2400"/>
              <a:t>Prohibited Actions: Resulting Disciplinary Actions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ed3cfea732_0_395"/>
          <p:cNvSpPr txBox="1"/>
          <p:nvPr/>
        </p:nvSpPr>
        <p:spPr>
          <a:xfrm>
            <a:off x="414750" y="1585950"/>
            <a:ext cx="8478300" cy="4673700"/>
          </a:xfrm>
          <a:prstGeom prst="rect">
            <a:avLst/>
          </a:prstGeom>
          <a:noFill/>
          <a:ln>
            <a:noFill/>
          </a:ln>
        </p:spPr>
        <p:txBody>
          <a:bodyPr anchorCtr="0" anchor="t" bIns="0" lIns="0" spcFirstLastPara="1" rIns="0" wrap="square" tIns="32375">
            <a:spAutoFit/>
          </a:bodyPr>
          <a:lstStyle/>
          <a:p>
            <a:pPr indent="0" lvl="0" marL="12700" rtl="0" algn="l">
              <a:lnSpc>
                <a:spcPct val="100000"/>
              </a:lnSpc>
              <a:spcBef>
                <a:spcPts val="0"/>
              </a:spcBef>
              <a:spcAft>
                <a:spcPts val="0"/>
              </a:spcAft>
              <a:buNone/>
            </a:pPr>
            <a:r>
              <a:rPr b="1" lang="en-US" sz="1500">
                <a:solidFill>
                  <a:srgbClr val="001F5F"/>
                </a:solidFill>
                <a:latin typeface="Arial"/>
                <a:ea typeface="Arial"/>
                <a:cs typeface="Arial"/>
                <a:sym typeface="Arial"/>
              </a:rPr>
              <a:t>Hunting Schedule:</a:t>
            </a:r>
            <a:endParaRPr sz="1500">
              <a:latin typeface="Arial"/>
              <a:ea typeface="Arial"/>
              <a:cs typeface="Arial"/>
              <a:sym typeface="Arial"/>
            </a:endParaRPr>
          </a:p>
          <a:p>
            <a:pPr indent="-151130" lvl="0" marL="526415" rtl="0" algn="l">
              <a:lnSpc>
                <a:spcPct val="100000"/>
              </a:lnSpc>
              <a:spcBef>
                <a:spcPts val="155"/>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Hunting is only permitted on Mondays, Wednesdays, Saturdays, and Sundays</a:t>
            </a:r>
            <a:endParaRPr sz="1500">
              <a:latin typeface="Calibri"/>
              <a:ea typeface="Calibri"/>
              <a:cs typeface="Calibri"/>
              <a:sym typeface="Calibri"/>
            </a:endParaRPr>
          </a:p>
          <a:p>
            <a:pPr indent="-151130" lvl="0" marL="526415" marR="5080" rtl="0" algn="l">
              <a:lnSpc>
                <a:spcPct val="108000"/>
              </a:lnSpc>
              <a:spcBef>
                <a:spcPts val="434"/>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Authorized hunters may enter their area no earlier than 0400 on day of hunt and may hunt until 	sunset. Hunters must exit and secure their area NLT 1 hour after sunset.</a:t>
            </a:r>
            <a:endParaRPr sz="1500">
              <a:latin typeface="Calibri"/>
              <a:ea typeface="Calibri"/>
              <a:cs typeface="Calibri"/>
              <a:sym typeface="Calibri"/>
            </a:endParaRPr>
          </a:p>
          <a:p>
            <a:pPr indent="-151130" lvl="0" marL="526415" marR="16510" rtl="0" algn="l">
              <a:lnSpc>
                <a:spcPct val="108000"/>
              </a:lnSpc>
              <a:spcBef>
                <a:spcPts val="395"/>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Dates/times may be modified as needed in order to meet mission requirements of SJAFB. These 	modifications may be short-notice, ODR will do their best to notify hunters as soon as possible.</a:t>
            </a:r>
            <a:endParaRPr sz="1500">
              <a:latin typeface="Calibri"/>
              <a:ea typeface="Calibri"/>
              <a:cs typeface="Calibri"/>
              <a:sym typeface="Calibri"/>
            </a:endParaRPr>
          </a:p>
          <a:p>
            <a:pPr indent="-151130" lvl="0" marL="526415" rtl="0" algn="l">
              <a:lnSpc>
                <a:spcPct val="100000"/>
              </a:lnSpc>
              <a:spcBef>
                <a:spcPts val="190"/>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Hunters are can check the Hunting Calendar for the most up-to-date availability </a:t>
            </a:r>
            <a:r>
              <a:rPr lang="en-US" sz="1500" u="sng">
                <a:solidFill>
                  <a:srgbClr val="0562C1"/>
                </a:solidFill>
                <a:latin typeface="Calibri"/>
                <a:ea typeface="Calibri"/>
                <a:cs typeface="Calibri"/>
                <a:sym typeface="Calibri"/>
                <a:hlinkClick r:id="rId3">
                  <a:extLst>
                    <a:ext uri="{A12FA001-AC4F-418D-AE19-62706E023703}">
                      <ahyp:hlinkClr val="tx"/>
                    </a:ext>
                  </a:extLst>
                </a:hlinkClick>
              </a:rPr>
              <a:t>here.</a:t>
            </a:r>
            <a:endParaRPr sz="1500">
              <a:latin typeface="Calibri"/>
              <a:ea typeface="Calibri"/>
              <a:cs typeface="Calibri"/>
              <a:sym typeface="Calibri"/>
            </a:endParaRPr>
          </a:p>
          <a:p>
            <a:pPr indent="0" lvl="0" marL="0" rtl="0" algn="l">
              <a:lnSpc>
                <a:spcPct val="100000"/>
              </a:lnSpc>
              <a:spcBef>
                <a:spcPts val="365"/>
              </a:spcBef>
              <a:spcAft>
                <a:spcPts val="0"/>
              </a:spcAft>
              <a:buClr>
                <a:srgbClr val="001F5F"/>
              </a:buClr>
              <a:buSzPts val="1500"/>
              <a:buFont typeface="Arial"/>
              <a:buNone/>
            </a:pPr>
            <a:r>
              <a:t/>
            </a:r>
            <a:endParaRPr sz="1500">
              <a:latin typeface="Calibri"/>
              <a:ea typeface="Calibri"/>
              <a:cs typeface="Calibri"/>
              <a:sym typeface="Calibri"/>
            </a:endParaRPr>
          </a:p>
          <a:p>
            <a:pPr indent="0" lvl="0" marL="12700" rtl="0" algn="l">
              <a:lnSpc>
                <a:spcPct val="100000"/>
              </a:lnSpc>
              <a:spcBef>
                <a:spcPts val="0"/>
              </a:spcBef>
              <a:spcAft>
                <a:spcPts val="0"/>
              </a:spcAft>
              <a:buNone/>
            </a:pPr>
            <a:r>
              <a:rPr b="1" lang="en-US" sz="1500">
                <a:solidFill>
                  <a:srgbClr val="001F5F"/>
                </a:solidFill>
                <a:latin typeface="Arial"/>
                <a:ea typeface="Arial"/>
                <a:cs typeface="Arial"/>
                <a:sym typeface="Arial"/>
              </a:rPr>
              <a:t>Reserving a Hunting Area:</a:t>
            </a:r>
            <a:endParaRPr sz="1500">
              <a:latin typeface="Arial"/>
              <a:ea typeface="Arial"/>
              <a:cs typeface="Arial"/>
              <a:sym typeface="Arial"/>
            </a:endParaRPr>
          </a:p>
          <a:p>
            <a:pPr indent="-151130" lvl="0" marL="526415" rtl="0" algn="l">
              <a:lnSpc>
                <a:spcPct val="100000"/>
              </a:lnSpc>
              <a:spcBef>
                <a:spcPts val="155"/>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Only SJAFB ODR Annual Sportsman Card holders may reserve a hunting area.</a:t>
            </a:r>
            <a:endParaRPr sz="1500">
              <a:latin typeface="Calibri"/>
              <a:ea typeface="Calibri"/>
              <a:cs typeface="Calibri"/>
              <a:sym typeface="Calibri"/>
            </a:endParaRPr>
          </a:p>
          <a:p>
            <a:pPr indent="-151130" lvl="0" marL="526415" marR="125095" rtl="0" algn="l">
              <a:lnSpc>
                <a:spcPct val="108000"/>
              </a:lnSpc>
              <a:spcBef>
                <a:spcPts val="434"/>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All areas will only be signed out to one hunter per day, however, the hunter may bring one 	additional hunter with them as long as that additional hunter is a SJAFB ODR Sportsman’s Card 	holder.</a:t>
            </a:r>
            <a:endParaRPr sz="1500">
              <a:latin typeface="Calibri"/>
              <a:ea typeface="Calibri"/>
              <a:cs typeface="Calibri"/>
              <a:sym typeface="Calibri"/>
            </a:endParaRPr>
          </a:p>
          <a:p>
            <a:pPr indent="-151130" lvl="0" marL="526415" rtl="0" algn="l">
              <a:lnSpc>
                <a:spcPct val="100000"/>
              </a:lnSpc>
              <a:spcBef>
                <a:spcPts val="585"/>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Contact Outdoor Recreation to make your reservation.</a:t>
            </a:r>
            <a:endParaRPr sz="1500">
              <a:latin typeface="Calibri"/>
              <a:ea typeface="Calibri"/>
              <a:cs typeface="Calibri"/>
              <a:sym typeface="Calibri"/>
            </a:endParaRPr>
          </a:p>
          <a:p>
            <a:pPr indent="-170814" lvl="1" marL="869314" rtl="0" algn="l">
              <a:lnSpc>
                <a:spcPct val="100000"/>
              </a:lnSpc>
              <a:spcBef>
                <a:spcPts val="625"/>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Reservations are FCFS and can be made one week prior to the requested date.</a:t>
            </a:r>
            <a:endParaRPr sz="1500">
              <a:latin typeface="Calibri"/>
              <a:ea typeface="Calibri"/>
              <a:cs typeface="Calibri"/>
              <a:sym typeface="Calibri"/>
            </a:endParaRPr>
          </a:p>
          <a:p>
            <a:pPr indent="-170814" lvl="1" marL="869314" rtl="0" algn="l">
              <a:lnSpc>
                <a:spcPct val="100000"/>
              </a:lnSpc>
              <a:spcBef>
                <a:spcPts val="625"/>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Hunters can reserve each hunting area once per week.</a:t>
            </a:r>
            <a:endParaRPr sz="1500">
              <a:latin typeface="Calibri"/>
              <a:ea typeface="Calibri"/>
              <a:cs typeface="Calibri"/>
              <a:sym typeface="Calibri"/>
            </a:endParaRPr>
          </a:p>
          <a:p>
            <a:pPr indent="-151130" lvl="0" marL="526415" rtl="0" algn="l">
              <a:lnSpc>
                <a:spcPct val="100000"/>
              </a:lnSpc>
              <a:spcBef>
                <a:spcPts val="610"/>
              </a:spcBef>
              <a:spcAft>
                <a:spcPts val="0"/>
              </a:spcAft>
              <a:buClr>
                <a:srgbClr val="001F5F"/>
              </a:buClr>
              <a:buSzPts val="1500"/>
              <a:buFont typeface="Arial"/>
              <a:buChar char="•"/>
            </a:pPr>
            <a:r>
              <a:rPr lang="en-US" sz="1500">
                <a:solidFill>
                  <a:srgbClr val="001F5F"/>
                </a:solidFill>
                <a:latin typeface="Calibri"/>
                <a:ea typeface="Calibri"/>
                <a:cs typeface="Calibri"/>
                <a:sym typeface="Calibri"/>
              </a:rPr>
              <a:t>The daily reservation fee for each hunting area is $5.</a:t>
            </a:r>
            <a:endParaRPr sz="1500">
              <a:latin typeface="Calibri"/>
              <a:ea typeface="Calibri"/>
              <a:cs typeface="Calibri"/>
              <a:sym typeface="Calibri"/>
            </a:endParaRPr>
          </a:p>
        </p:txBody>
      </p:sp>
      <p:sp>
        <p:nvSpPr>
          <p:cNvPr id="151" name="Google Shape;151;g1ed3cfea732_0_395"/>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52" name="Google Shape;152;g1ed3cfea732_0_395"/>
          <p:cNvSpPr txBox="1"/>
          <p:nvPr>
            <p:ph type="title"/>
          </p:nvPr>
        </p:nvSpPr>
        <p:spPr>
          <a:xfrm>
            <a:off x="1766119" y="74212"/>
            <a:ext cx="5611800" cy="1184700"/>
          </a:xfrm>
          <a:prstGeom prst="rect">
            <a:avLst/>
          </a:prstGeom>
          <a:noFill/>
          <a:ln>
            <a:noFill/>
          </a:ln>
        </p:spPr>
        <p:txBody>
          <a:bodyPr anchorCtr="0" anchor="t" bIns="0" lIns="0" spcFirstLastPara="1" rIns="0" wrap="square" tIns="228675">
            <a:spAutoFit/>
          </a:bodyPr>
          <a:lstStyle/>
          <a:p>
            <a:pPr indent="0" lvl="0" marL="273050" rtl="0" algn="l">
              <a:lnSpc>
                <a:spcPct val="100000"/>
              </a:lnSpc>
              <a:spcBef>
                <a:spcPts val="0"/>
              </a:spcBef>
              <a:spcAft>
                <a:spcPts val="0"/>
              </a:spcAft>
              <a:buNone/>
            </a:pPr>
            <a:r>
              <a:rPr lang="en-US"/>
              <a:t>ODR HUNTING PROGRAM</a:t>
            </a:r>
            <a:endParaRPr/>
          </a:p>
          <a:p>
            <a:pPr indent="0" lvl="0" marL="201930" marR="196850" rtl="0" algn="ctr">
              <a:lnSpc>
                <a:spcPct val="100000"/>
              </a:lnSpc>
              <a:spcBef>
                <a:spcPts val="595"/>
              </a:spcBef>
              <a:spcAft>
                <a:spcPts val="0"/>
              </a:spcAft>
              <a:buNone/>
            </a:pPr>
            <a:r>
              <a:rPr lang="en-US" sz="2400"/>
              <a:t>Signing Up to Hunt</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ed3cfea732_0_401"/>
          <p:cNvSpPr txBox="1"/>
          <p:nvPr>
            <p:ph idx="1" type="body"/>
          </p:nvPr>
        </p:nvSpPr>
        <p:spPr>
          <a:xfrm>
            <a:off x="408535" y="1456734"/>
            <a:ext cx="8321700" cy="4830600"/>
          </a:xfrm>
          <a:prstGeom prst="rect">
            <a:avLst/>
          </a:prstGeom>
          <a:noFill/>
          <a:ln>
            <a:noFill/>
          </a:ln>
        </p:spPr>
        <p:txBody>
          <a:bodyPr anchorCtr="0" anchor="t" bIns="0" lIns="0" spcFirstLastPara="1" rIns="0" wrap="square" tIns="93325">
            <a:spAutoFit/>
          </a:bodyPr>
          <a:lstStyle/>
          <a:p>
            <a:pPr indent="0" lvl="0" marL="12700" rtl="0" algn="l">
              <a:lnSpc>
                <a:spcPct val="100000"/>
              </a:lnSpc>
              <a:spcBef>
                <a:spcPts val="0"/>
              </a:spcBef>
              <a:spcAft>
                <a:spcPts val="0"/>
              </a:spcAft>
              <a:buNone/>
            </a:pPr>
            <a:r>
              <a:rPr lang="en-US"/>
              <a:t>Key Check-Out</a:t>
            </a:r>
            <a:endParaRPr/>
          </a:p>
          <a:p>
            <a:pPr indent="-172720" lvl="0" marL="184785" marR="161925" rtl="0" algn="l">
              <a:lnSpc>
                <a:spcPct val="107857"/>
              </a:lnSpc>
              <a:spcBef>
                <a:spcPts val="825"/>
              </a:spcBef>
              <a:spcAft>
                <a:spcPts val="0"/>
              </a:spcAft>
              <a:buClr>
                <a:srgbClr val="001F5F"/>
              </a:buClr>
              <a:buSzPts val="1400"/>
              <a:buFont typeface="Arial"/>
              <a:buChar char="•"/>
            </a:pPr>
            <a:r>
              <a:rPr b="0" lang="en-US">
                <a:latin typeface="Arial"/>
                <a:ea typeface="Arial"/>
                <a:cs typeface="Arial"/>
                <a:sym typeface="Arial"/>
              </a:rPr>
              <a:t>	Hunters must check out keys to their designated hunting area from the 4 SFS Armory on the day prior to their hunt between 0900-1500.</a:t>
            </a:r>
            <a:endParaRPr/>
          </a:p>
          <a:p>
            <a:pPr indent="-145415" lvl="1" marL="526415" marR="5080" rtl="0" algn="l">
              <a:lnSpc>
                <a:spcPct val="107857"/>
              </a:lnSpc>
              <a:spcBef>
                <a:spcPts val="800"/>
              </a:spcBef>
              <a:spcAft>
                <a:spcPts val="0"/>
              </a:spcAft>
              <a:buClr>
                <a:srgbClr val="001F5F"/>
              </a:buClr>
              <a:buSzPts val="1400"/>
              <a:buFont typeface="Arial"/>
              <a:buChar char="•"/>
            </a:pPr>
            <a:r>
              <a:rPr lang="en-US" sz="1400">
                <a:solidFill>
                  <a:srgbClr val="001F5F"/>
                </a:solidFill>
                <a:latin typeface="Arial"/>
                <a:ea typeface="Arial"/>
                <a:cs typeface="Arial"/>
                <a:sym typeface="Arial"/>
              </a:rPr>
              <a:t>If your hunting reservation is on a Sunday or Monday, there is a chance that someone is hunting on 	the day that you are attempting to check out a key. If so, you may have to wait until the key is 	returned that night or pick up the key early the next morning. You can check the Hunting Calendar 	to see if another hunter has the key for your area checked out on the day prior to your hunt (</a:t>
            </a:r>
            <a:r>
              <a:rPr lang="en-US" sz="1400" u="sng">
                <a:solidFill>
                  <a:srgbClr val="0562C1"/>
                </a:solidFill>
                <a:latin typeface="Arial"/>
                <a:ea typeface="Arial"/>
                <a:cs typeface="Arial"/>
                <a:sym typeface="Arial"/>
                <a:hlinkClick r:id="rId3">
                  <a:extLst>
                    <a:ext uri="{A12FA001-AC4F-418D-AE19-62706E023703}">
                      <ahyp:hlinkClr val="tx"/>
                    </a:ext>
                  </a:extLst>
                </a:hlinkClick>
              </a:rPr>
              <a:t>Click</a:t>
            </a:r>
            <a:r>
              <a:rPr lang="en-US" sz="1400">
                <a:solidFill>
                  <a:srgbClr val="0562C1"/>
                </a:solidFill>
                <a:uFill>
                  <a:noFill/>
                </a:uFill>
                <a:latin typeface="Arial"/>
                <a:ea typeface="Arial"/>
                <a:cs typeface="Arial"/>
                <a:sym typeface="Arial"/>
                <a:hlinkClick r:id="rId4">
                  <a:extLst>
                    <a:ext uri="{A12FA001-AC4F-418D-AE19-62706E023703}">
                      <ahyp:hlinkClr val="tx"/>
                    </a:ext>
                  </a:extLst>
                </a:hlinkClick>
              </a:rPr>
              <a:t> </a:t>
            </a:r>
            <a:r>
              <a:rPr lang="en-US" sz="1400" u="sng">
                <a:solidFill>
                  <a:srgbClr val="0562C1"/>
                </a:solidFill>
                <a:latin typeface="Arial"/>
                <a:ea typeface="Arial"/>
                <a:cs typeface="Arial"/>
                <a:sym typeface="Arial"/>
                <a:hlinkClick r:id="rId5">
                  <a:extLst>
                    <a:ext uri="{A12FA001-AC4F-418D-AE19-62706E023703}">
                      <ahyp:hlinkClr val="tx"/>
                    </a:ext>
                  </a:extLst>
                </a:hlinkClick>
              </a:rPr>
              <a:t>here</a:t>
            </a:r>
            <a:r>
              <a:rPr lang="en-US" sz="1400">
                <a:solidFill>
                  <a:srgbClr val="001F5F"/>
                </a:solidFill>
                <a:latin typeface="Arial"/>
                <a:ea typeface="Arial"/>
                <a:cs typeface="Arial"/>
                <a:sym typeface="Arial"/>
              </a:rPr>
              <a:t>)</a:t>
            </a:r>
            <a:endParaRPr sz="1400">
              <a:solidFill>
                <a:srgbClr val="001F5F"/>
              </a:solidFill>
              <a:latin typeface="Arial"/>
              <a:ea typeface="Arial"/>
              <a:cs typeface="Arial"/>
              <a:sym typeface="Arial"/>
            </a:endParaRPr>
          </a:p>
          <a:p>
            <a:pPr indent="0" lvl="0" marL="0" marR="5080" rtl="0" algn="l">
              <a:lnSpc>
                <a:spcPct val="107857"/>
              </a:lnSpc>
              <a:spcBef>
                <a:spcPts val="800"/>
              </a:spcBef>
              <a:spcAft>
                <a:spcPts val="0"/>
              </a:spcAft>
              <a:buNone/>
            </a:pPr>
            <a:r>
              <a:t/>
            </a:r>
            <a:endParaRPr sz="1400">
              <a:solidFill>
                <a:srgbClr val="001F5F"/>
              </a:solidFill>
              <a:latin typeface="Arial"/>
              <a:ea typeface="Arial"/>
              <a:cs typeface="Arial"/>
              <a:sym typeface="Arial"/>
            </a:endParaRPr>
          </a:p>
          <a:p>
            <a:pPr indent="0" lvl="0" marL="12700" rtl="0" algn="l">
              <a:lnSpc>
                <a:spcPct val="100000"/>
              </a:lnSpc>
              <a:spcBef>
                <a:spcPts val="0"/>
              </a:spcBef>
              <a:spcAft>
                <a:spcPts val="0"/>
              </a:spcAft>
              <a:buNone/>
            </a:pPr>
            <a:r>
              <a:rPr lang="en-US"/>
              <a:t>Key Return</a:t>
            </a:r>
            <a:endParaRPr/>
          </a:p>
          <a:p>
            <a:pPr indent="-177165" lvl="0" marL="189865" rtl="0" algn="l">
              <a:lnSpc>
                <a:spcPct val="100000"/>
              </a:lnSpc>
              <a:spcBef>
                <a:spcPts val="625"/>
              </a:spcBef>
              <a:spcAft>
                <a:spcPts val="0"/>
              </a:spcAft>
              <a:buClr>
                <a:srgbClr val="001F5F"/>
              </a:buClr>
              <a:buSzPts val="1400"/>
              <a:buFont typeface="Arial"/>
              <a:buChar char="•"/>
            </a:pPr>
            <a:r>
              <a:rPr b="0" lang="en-US">
                <a:latin typeface="Arial"/>
                <a:ea typeface="Arial"/>
                <a:cs typeface="Arial"/>
                <a:sym typeface="Arial"/>
              </a:rPr>
              <a:t>All keys must go back to the 4 SFS Armory before the next hunter can take possession of the key.</a:t>
            </a:r>
            <a:endParaRPr/>
          </a:p>
          <a:p>
            <a:pPr indent="-172720" lvl="0" marL="184785" marR="64135" rtl="0" algn="l">
              <a:lnSpc>
                <a:spcPct val="107857"/>
              </a:lnSpc>
              <a:spcBef>
                <a:spcPts val="830"/>
              </a:spcBef>
              <a:spcAft>
                <a:spcPts val="0"/>
              </a:spcAft>
              <a:buClr>
                <a:srgbClr val="001F5F"/>
              </a:buClr>
              <a:buSzPts val="1400"/>
              <a:buFont typeface="Arial"/>
              <a:buChar char="•"/>
            </a:pPr>
            <a:r>
              <a:rPr b="0" lang="en-US">
                <a:latin typeface="Arial"/>
                <a:ea typeface="Arial"/>
                <a:cs typeface="Arial"/>
                <a:sym typeface="Arial"/>
              </a:rPr>
              <a:t>	All keys are due back to the armory upon completion of hunting on your reserved day, NLT 1 hour after sunset.</a:t>
            </a:r>
            <a:endParaRPr/>
          </a:p>
          <a:p>
            <a:pPr indent="-177165" lvl="0" marL="189865" rtl="0" algn="l">
              <a:lnSpc>
                <a:spcPct val="100000"/>
              </a:lnSpc>
              <a:spcBef>
                <a:spcPts val="615"/>
              </a:spcBef>
              <a:spcAft>
                <a:spcPts val="0"/>
              </a:spcAft>
              <a:buClr>
                <a:srgbClr val="001F5F"/>
              </a:buClr>
              <a:buSzPts val="1400"/>
              <a:buFont typeface="Arial"/>
              <a:buChar char="•"/>
            </a:pPr>
            <a:r>
              <a:rPr b="0" lang="en-US">
                <a:latin typeface="Arial"/>
                <a:ea typeface="Arial"/>
                <a:cs typeface="Arial"/>
                <a:sym typeface="Arial"/>
              </a:rPr>
              <a:t>IF additional time is required you must notify the 4 SFS Armory IMMEDIATELY.</a:t>
            </a:r>
            <a:br>
              <a:rPr lang="en-US"/>
            </a:br>
            <a:endParaRPr b="0">
              <a:latin typeface="Arial"/>
              <a:ea typeface="Arial"/>
              <a:cs typeface="Arial"/>
              <a:sym typeface="Arial"/>
            </a:endParaRPr>
          </a:p>
          <a:p>
            <a:pPr indent="0" lvl="0" marL="12700" rtl="0" algn="l">
              <a:lnSpc>
                <a:spcPct val="100000"/>
              </a:lnSpc>
              <a:spcBef>
                <a:spcPts val="0"/>
              </a:spcBef>
              <a:spcAft>
                <a:spcPts val="0"/>
              </a:spcAft>
              <a:buNone/>
            </a:pPr>
            <a:r>
              <a:rPr lang="en-US"/>
              <a:t>4 SFS Armory</a:t>
            </a:r>
            <a:endParaRPr/>
          </a:p>
          <a:p>
            <a:pPr indent="-145415" lvl="0" marL="183515" rtl="0" algn="l">
              <a:lnSpc>
                <a:spcPct val="113928"/>
              </a:lnSpc>
              <a:spcBef>
                <a:spcPts val="635"/>
              </a:spcBef>
              <a:spcAft>
                <a:spcPts val="0"/>
              </a:spcAft>
              <a:buClr>
                <a:srgbClr val="001F5F"/>
              </a:buClr>
              <a:buSzPts val="1400"/>
              <a:buFont typeface="Arial"/>
              <a:buChar char="•"/>
            </a:pPr>
            <a:r>
              <a:rPr lang="en-US"/>
              <a:t>Address: </a:t>
            </a:r>
            <a:r>
              <a:rPr b="0" lang="en-US">
                <a:latin typeface="Arial"/>
                <a:ea typeface="Arial"/>
                <a:cs typeface="Arial"/>
                <a:sym typeface="Arial"/>
              </a:rPr>
              <a:t>Building 5006, 1100 Guardian Rd </a:t>
            </a:r>
            <a:r>
              <a:rPr b="0" i="1" lang="en-US">
                <a:latin typeface="Arial"/>
                <a:ea typeface="Arial"/>
                <a:cs typeface="Arial"/>
                <a:sym typeface="Arial"/>
              </a:rPr>
              <a:t>(on the corner of Vermont Garrison and Guardian)</a:t>
            </a:r>
            <a:endParaRPr/>
          </a:p>
          <a:p>
            <a:pPr indent="-145415" lvl="0" marL="183515" rtl="0" algn="l">
              <a:lnSpc>
                <a:spcPct val="113928"/>
              </a:lnSpc>
              <a:spcBef>
                <a:spcPts val="0"/>
              </a:spcBef>
              <a:spcAft>
                <a:spcPts val="0"/>
              </a:spcAft>
              <a:buClr>
                <a:srgbClr val="001F5F"/>
              </a:buClr>
              <a:buSzPts val="1400"/>
              <a:buFont typeface="Arial"/>
              <a:buChar char="•"/>
            </a:pPr>
            <a:r>
              <a:rPr lang="en-US"/>
              <a:t>Phone: </a:t>
            </a:r>
            <a:r>
              <a:rPr b="0" lang="en-US">
                <a:latin typeface="Arial"/>
                <a:ea typeface="Arial"/>
                <a:cs typeface="Arial"/>
                <a:sym typeface="Arial"/>
              </a:rPr>
              <a:t>919-722-2506</a:t>
            </a:r>
            <a:endParaRPr/>
          </a:p>
        </p:txBody>
      </p:sp>
      <p:sp>
        <p:nvSpPr>
          <p:cNvPr id="158" name="Google Shape;158;g1ed3cfea732_0_401"/>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59" name="Google Shape;159;g1ed3cfea732_0_401"/>
          <p:cNvSpPr txBox="1"/>
          <p:nvPr>
            <p:ph type="title"/>
          </p:nvPr>
        </p:nvSpPr>
        <p:spPr>
          <a:xfrm>
            <a:off x="1766119" y="74212"/>
            <a:ext cx="5611800" cy="1238100"/>
          </a:xfrm>
          <a:prstGeom prst="rect">
            <a:avLst/>
          </a:prstGeom>
          <a:noFill/>
          <a:ln>
            <a:noFill/>
          </a:ln>
        </p:spPr>
        <p:txBody>
          <a:bodyPr anchorCtr="0" anchor="t" bIns="0" lIns="0" spcFirstLastPara="1" rIns="0" wrap="square" tIns="228825">
            <a:spAutoFit/>
          </a:bodyPr>
          <a:lstStyle/>
          <a:p>
            <a:pPr indent="0" lvl="0" marL="273050" rtl="0" algn="l">
              <a:lnSpc>
                <a:spcPct val="100000"/>
              </a:lnSpc>
              <a:spcBef>
                <a:spcPts val="0"/>
              </a:spcBef>
              <a:spcAft>
                <a:spcPts val="0"/>
              </a:spcAft>
              <a:buNone/>
            </a:pPr>
            <a:r>
              <a:rPr lang="en-US"/>
              <a:t>ODR HUNTING PROGRAM</a:t>
            </a:r>
            <a:endParaRPr/>
          </a:p>
          <a:p>
            <a:pPr indent="0" lvl="0" marL="201930" marR="194945" rtl="0" algn="ctr">
              <a:lnSpc>
                <a:spcPct val="100000"/>
              </a:lnSpc>
              <a:spcBef>
                <a:spcPts val="530"/>
              </a:spcBef>
              <a:spcAft>
                <a:spcPts val="0"/>
              </a:spcAft>
              <a:buNone/>
            </a:pPr>
            <a:r>
              <a:rPr lang="en-US" sz="2800"/>
              <a:t>Hunting Area Keys</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ed3cfea732_0_407"/>
          <p:cNvSpPr txBox="1"/>
          <p:nvPr/>
        </p:nvSpPr>
        <p:spPr>
          <a:xfrm>
            <a:off x="46726" y="1604075"/>
            <a:ext cx="8790900" cy="4615800"/>
          </a:xfrm>
          <a:prstGeom prst="rect">
            <a:avLst/>
          </a:prstGeom>
          <a:noFill/>
          <a:ln>
            <a:noFill/>
          </a:ln>
        </p:spPr>
        <p:txBody>
          <a:bodyPr anchorCtr="0" anchor="t" bIns="0" lIns="0" spcFirstLastPara="1" rIns="0" wrap="square" tIns="37450">
            <a:spAutoFit/>
          </a:bodyPr>
          <a:lstStyle/>
          <a:p>
            <a:pPr indent="-165100" lvl="0" marL="177165" marR="260984" rtl="0" algn="l">
              <a:lnSpc>
                <a:spcPct val="107857"/>
              </a:lnSpc>
              <a:spcBef>
                <a:spcPts val="0"/>
              </a:spcBef>
              <a:spcAft>
                <a:spcPts val="0"/>
              </a:spcAft>
              <a:buClr>
                <a:srgbClr val="001F5F"/>
              </a:buClr>
              <a:buSzPts val="1400"/>
              <a:buFont typeface="Arial"/>
              <a:buChar char="•"/>
            </a:pPr>
            <a:r>
              <a:rPr lang="en-US" sz="1400">
                <a:solidFill>
                  <a:srgbClr val="001F5F"/>
                </a:solidFill>
                <a:latin typeface="Arial"/>
                <a:ea typeface="Arial"/>
                <a:cs typeface="Arial"/>
                <a:sym typeface="Arial"/>
              </a:rPr>
              <a:t>All individuals transporting a firearm or bow on SJAFB must comply with Installation Security 	Instructions in AFI 31-101, Integrated Defense, and paragraph 8.12.2.3.4.</a:t>
            </a:r>
            <a:endParaRPr sz="1400">
              <a:latin typeface="Arial"/>
              <a:ea typeface="Arial"/>
              <a:cs typeface="Arial"/>
              <a:sym typeface="Arial"/>
            </a:endParaRPr>
          </a:p>
          <a:p>
            <a:pPr indent="-165100" lvl="0" marL="177165" marR="48895" rtl="0" algn="just">
              <a:lnSpc>
                <a:spcPct val="107857"/>
              </a:lnSpc>
              <a:spcBef>
                <a:spcPts val="1010"/>
              </a:spcBef>
              <a:spcAft>
                <a:spcPts val="0"/>
              </a:spcAft>
              <a:buClr>
                <a:srgbClr val="001F5F"/>
              </a:buClr>
              <a:buSzPts val="1400"/>
              <a:buFont typeface="Arial"/>
              <a:buChar char="•"/>
            </a:pPr>
            <a:r>
              <a:rPr lang="en-US" sz="1400">
                <a:solidFill>
                  <a:srgbClr val="001F5F"/>
                </a:solidFill>
                <a:latin typeface="Arial"/>
                <a:ea typeface="Arial"/>
                <a:cs typeface="Arial"/>
                <a:sym typeface="Arial"/>
              </a:rPr>
              <a:t>Authorized personnel may transport privately owned weapons (POWs) on base for the purpose 	of getting to and from authorized storage facilities, purchase or sale at collector display events, and authorized sporting events requiring their use.</a:t>
            </a:r>
            <a:endParaRPr sz="1400">
              <a:latin typeface="Arial"/>
              <a:ea typeface="Arial"/>
              <a:cs typeface="Arial"/>
              <a:sym typeface="Arial"/>
            </a:endParaRPr>
          </a:p>
          <a:p>
            <a:pPr indent="-165100" lvl="0" marL="177165" marR="185420" rtl="0" algn="l">
              <a:lnSpc>
                <a:spcPct val="107857"/>
              </a:lnSpc>
              <a:spcBef>
                <a:spcPts val="1005"/>
              </a:spcBef>
              <a:spcAft>
                <a:spcPts val="0"/>
              </a:spcAft>
              <a:buClr>
                <a:srgbClr val="001F5F"/>
              </a:buClr>
              <a:buSzPts val="1400"/>
              <a:buFont typeface="Arial"/>
              <a:buChar char="•"/>
            </a:pPr>
            <a:r>
              <a:rPr lang="en-US" sz="1400">
                <a:solidFill>
                  <a:srgbClr val="001F5F"/>
                </a:solidFill>
                <a:latin typeface="Arial"/>
                <a:ea typeface="Arial"/>
                <a:cs typeface="Arial"/>
                <a:sym typeface="Arial"/>
              </a:rPr>
              <a:t>This includes weapons such as archery bows and arrows, pellet/BB guns, and paintball guns. However, these weapons will not be stored or left unattended in a privately owned vehicle at any time. Seymour Johnson AFB Force Protection Plan 2018 (FPP), Section 3.11</a:t>
            </a:r>
            <a:endParaRPr sz="1400">
              <a:latin typeface="Arial"/>
              <a:ea typeface="Arial"/>
              <a:cs typeface="Arial"/>
              <a:sym typeface="Arial"/>
            </a:endParaRPr>
          </a:p>
          <a:p>
            <a:pPr indent="-165100" lvl="0" marL="177165" marR="172720" rtl="0" algn="l">
              <a:lnSpc>
                <a:spcPct val="107857"/>
              </a:lnSpc>
              <a:spcBef>
                <a:spcPts val="1000"/>
              </a:spcBef>
              <a:spcAft>
                <a:spcPts val="0"/>
              </a:spcAft>
              <a:buClr>
                <a:srgbClr val="001F5F"/>
              </a:buClr>
              <a:buSzPts val="1400"/>
              <a:buFont typeface="Arial"/>
              <a:buChar char="•"/>
            </a:pPr>
            <a:r>
              <a:rPr lang="en-US" sz="1400">
                <a:solidFill>
                  <a:srgbClr val="001F5F"/>
                </a:solidFill>
                <a:latin typeface="Arial"/>
                <a:ea typeface="Arial"/>
                <a:cs typeface="Arial"/>
                <a:sym typeface="Arial"/>
              </a:rPr>
              <a:t>Transportation of Weapons on the Installation states privately owned weapons will always be unloaded and ammunition physically separated from the weapon (e.g. weapon in the trunk (or weapons case) and ammunition in glove compartment).</a:t>
            </a:r>
            <a:endParaRPr sz="1400">
              <a:latin typeface="Arial"/>
              <a:ea typeface="Arial"/>
              <a:cs typeface="Arial"/>
              <a:sym typeface="Arial"/>
            </a:endParaRPr>
          </a:p>
          <a:p>
            <a:pPr indent="-165100" lvl="0" marL="177165" marR="5080" rtl="0" algn="l">
              <a:lnSpc>
                <a:spcPct val="107857"/>
              </a:lnSpc>
              <a:spcBef>
                <a:spcPts val="1015"/>
              </a:spcBef>
              <a:spcAft>
                <a:spcPts val="0"/>
              </a:spcAft>
              <a:buClr>
                <a:srgbClr val="001F5F"/>
              </a:buClr>
              <a:buSzPts val="1400"/>
              <a:buFont typeface="Arial"/>
              <a:buChar char="•"/>
            </a:pPr>
            <a:r>
              <a:rPr b="1" lang="en-US" sz="1400">
                <a:solidFill>
                  <a:srgbClr val="001F5F"/>
                </a:solidFill>
                <a:latin typeface="Arial"/>
                <a:ea typeface="Arial"/>
                <a:cs typeface="Arial"/>
                <a:sym typeface="Arial"/>
              </a:rPr>
              <a:t>EXCEPTION: </a:t>
            </a:r>
            <a:r>
              <a:rPr lang="en-US" sz="1400">
                <a:solidFill>
                  <a:srgbClr val="001F5F"/>
                </a:solidFill>
                <a:latin typeface="Arial"/>
                <a:ea typeface="Arial"/>
                <a:cs typeface="Arial"/>
                <a:sym typeface="Arial"/>
              </a:rPr>
              <a:t>POWs may be transported in the luggage compartment or behind the seat of a pick-up truck if the passenger compartment is full and ammunition must be stored separately. In these cases, the operator must ensure that if contacted by Security Forces (e.g., ID checks, traffic stops), they immediately notify Security Forces of the POWs’ location.</a:t>
            </a:r>
            <a:endParaRPr sz="1400">
              <a:latin typeface="Arial"/>
              <a:ea typeface="Arial"/>
              <a:cs typeface="Arial"/>
              <a:sym typeface="Arial"/>
            </a:endParaRPr>
          </a:p>
          <a:p>
            <a:pPr indent="-165100" lvl="0" marL="177165" marR="449580" rtl="0" algn="l">
              <a:lnSpc>
                <a:spcPct val="105714"/>
              </a:lnSpc>
              <a:spcBef>
                <a:spcPts val="1025"/>
              </a:spcBef>
              <a:spcAft>
                <a:spcPts val="0"/>
              </a:spcAft>
              <a:buClr>
                <a:srgbClr val="001F5F"/>
              </a:buClr>
              <a:buSzPts val="1400"/>
              <a:buFont typeface="Arial"/>
              <a:buChar char="•"/>
            </a:pPr>
            <a:r>
              <a:rPr b="1" lang="en-US" sz="1400">
                <a:solidFill>
                  <a:srgbClr val="001F5F"/>
                </a:solidFill>
                <a:latin typeface="Arial"/>
                <a:ea typeface="Arial"/>
                <a:cs typeface="Arial"/>
                <a:sym typeface="Arial"/>
              </a:rPr>
              <a:t>All weapons will be transported directly to and from the hunting area. Non-essential 	stops are not authorized (e.g., Shoppette, Base Exchange etc.).</a:t>
            </a:r>
            <a:endParaRPr sz="1400">
              <a:latin typeface="Arial"/>
              <a:ea typeface="Arial"/>
              <a:cs typeface="Arial"/>
              <a:sym typeface="Arial"/>
            </a:endParaRPr>
          </a:p>
        </p:txBody>
      </p:sp>
      <p:sp>
        <p:nvSpPr>
          <p:cNvPr id="165" name="Google Shape;165;g1ed3cfea732_0_407"/>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66" name="Google Shape;166;g1ed3cfea732_0_407"/>
          <p:cNvSpPr txBox="1"/>
          <p:nvPr>
            <p:ph type="title"/>
          </p:nvPr>
        </p:nvSpPr>
        <p:spPr>
          <a:xfrm>
            <a:off x="2026781" y="129923"/>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167" name="Google Shape;167;g1ed3cfea732_0_407"/>
          <p:cNvSpPr txBox="1"/>
          <p:nvPr/>
        </p:nvSpPr>
        <p:spPr>
          <a:xfrm>
            <a:off x="1948390" y="565619"/>
            <a:ext cx="5445000" cy="822600"/>
          </a:xfrm>
          <a:prstGeom prst="rect">
            <a:avLst/>
          </a:prstGeom>
          <a:noFill/>
          <a:ln>
            <a:noFill/>
          </a:ln>
        </p:spPr>
        <p:txBody>
          <a:bodyPr anchorCtr="0" anchor="t" bIns="0" lIns="0" spcFirstLastPara="1" rIns="0" wrap="square" tIns="53975">
            <a:spAutoFit/>
          </a:bodyPr>
          <a:lstStyle/>
          <a:p>
            <a:pPr indent="882014"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Day Procedures: Transportation of Firearms and Bows</a:t>
            </a:r>
            <a:endParaRPr sz="2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ed3cfea732_0_414"/>
          <p:cNvSpPr txBox="1"/>
          <p:nvPr/>
        </p:nvSpPr>
        <p:spPr>
          <a:xfrm>
            <a:off x="421167" y="1672832"/>
            <a:ext cx="7667100" cy="1595100"/>
          </a:xfrm>
          <a:prstGeom prst="rect">
            <a:avLst/>
          </a:prstGeom>
          <a:noFill/>
          <a:ln>
            <a:noFill/>
          </a:ln>
        </p:spPr>
        <p:txBody>
          <a:bodyPr anchorCtr="0" anchor="t" bIns="0" lIns="0" spcFirstLastPara="1" rIns="0" wrap="square" tIns="31100">
            <a:spAutoFit/>
          </a:bodyPr>
          <a:lstStyle/>
          <a:p>
            <a:pPr indent="-160655" lvl="0" marL="173355" rtl="0" algn="l">
              <a:lnSpc>
                <a:spcPct val="100000"/>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Hunters may not enter their Hunting Area earlier than </a:t>
            </a:r>
            <a:r>
              <a:rPr b="1" lang="en-US" sz="1600">
                <a:solidFill>
                  <a:srgbClr val="001F5F"/>
                </a:solidFill>
                <a:latin typeface="Arial"/>
                <a:ea typeface="Arial"/>
                <a:cs typeface="Arial"/>
                <a:sym typeface="Arial"/>
              </a:rPr>
              <a:t>0400 </a:t>
            </a:r>
            <a:r>
              <a:rPr lang="en-US" sz="1600">
                <a:solidFill>
                  <a:srgbClr val="001F5F"/>
                </a:solidFill>
                <a:latin typeface="Arial"/>
                <a:ea typeface="Arial"/>
                <a:cs typeface="Arial"/>
                <a:sym typeface="Arial"/>
              </a:rPr>
              <a:t>on day of hunt.</a:t>
            </a:r>
            <a:endParaRPr sz="1600">
              <a:latin typeface="Arial"/>
              <a:ea typeface="Arial"/>
              <a:cs typeface="Arial"/>
              <a:sym typeface="Arial"/>
            </a:endParaRPr>
          </a:p>
          <a:p>
            <a:pPr indent="-160655" lvl="0" marL="173355" rtl="0" algn="l">
              <a:lnSpc>
                <a:spcPct val="100000"/>
              </a:lnSpc>
              <a:spcBef>
                <a:spcPts val="140"/>
              </a:spcBef>
              <a:spcAft>
                <a:spcPts val="0"/>
              </a:spcAft>
              <a:buClr>
                <a:srgbClr val="001F5F"/>
              </a:buClr>
              <a:buSzPts val="1600"/>
              <a:buFont typeface="Arial"/>
              <a:buChar char="•"/>
            </a:pPr>
            <a:r>
              <a:rPr lang="en-US" sz="1600">
                <a:solidFill>
                  <a:srgbClr val="001F5F"/>
                </a:solidFill>
                <a:latin typeface="Arial"/>
                <a:ea typeface="Arial"/>
                <a:cs typeface="Arial"/>
                <a:sym typeface="Arial"/>
              </a:rPr>
              <a:t>Hunters may only bring </a:t>
            </a:r>
            <a:r>
              <a:rPr b="1" lang="en-US" sz="1600">
                <a:solidFill>
                  <a:srgbClr val="001F5F"/>
                </a:solidFill>
                <a:latin typeface="Arial"/>
                <a:ea typeface="Arial"/>
                <a:cs typeface="Arial"/>
                <a:sym typeface="Arial"/>
              </a:rPr>
              <a:t>ONE </a:t>
            </a:r>
            <a:r>
              <a:rPr lang="en-US" sz="1600">
                <a:solidFill>
                  <a:srgbClr val="001F5F"/>
                </a:solidFill>
                <a:latin typeface="Arial"/>
                <a:ea typeface="Arial"/>
                <a:cs typeface="Arial"/>
                <a:sym typeface="Arial"/>
              </a:rPr>
              <a:t>gun </a:t>
            </a:r>
            <a:r>
              <a:rPr b="1" lang="en-US" sz="1600">
                <a:solidFill>
                  <a:srgbClr val="001F5F"/>
                </a:solidFill>
                <a:latin typeface="Arial"/>
                <a:ea typeface="Arial"/>
                <a:cs typeface="Arial"/>
                <a:sym typeface="Arial"/>
              </a:rPr>
              <a:t>OR </a:t>
            </a:r>
            <a:r>
              <a:rPr lang="en-US" sz="1600">
                <a:solidFill>
                  <a:srgbClr val="001F5F"/>
                </a:solidFill>
                <a:latin typeface="Arial"/>
                <a:ea typeface="Arial"/>
                <a:cs typeface="Arial"/>
                <a:sym typeface="Arial"/>
              </a:rPr>
              <a:t>bow into their hunting area.</a:t>
            </a:r>
            <a:endParaRPr sz="1600">
              <a:latin typeface="Arial"/>
              <a:ea typeface="Arial"/>
              <a:cs typeface="Arial"/>
              <a:sym typeface="Arial"/>
            </a:endParaRPr>
          </a:p>
          <a:p>
            <a:pPr indent="-160655" lvl="0" marL="173355" rtl="0" algn="l">
              <a:lnSpc>
                <a:spcPct val="100000"/>
              </a:lnSpc>
              <a:spcBef>
                <a:spcPts val="135"/>
              </a:spcBef>
              <a:spcAft>
                <a:spcPts val="0"/>
              </a:spcAft>
              <a:buClr>
                <a:srgbClr val="001F5F"/>
              </a:buClr>
              <a:buSzPts val="1600"/>
              <a:buFont typeface="Arial"/>
              <a:buChar char="•"/>
            </a:pPr>
            <a:r>
              <a:rPr lang="en-US" sz="1600">
                <a:solidFill>
                  <a:srgbClr val="001F5F"/>
                </a:solidFill>
                <a:latin typeface="Arial"/>
                <a:ea typeface="Arial"/>
                <a:cs typeface="Arial"/>
                <a:sym typeface="Arial"/>
              </a:rPr>
              <a:t>Vehicles should be parked near hunter entry gate and off road not to impede traffic.</a:t>
            </a:r>
            <a:endParaRPr sz="1600">
              <a:latin typeface="Arial"/>
              <a:ea typeface="Arial"/>
              <a:cs typeface="Arial"/>
              <a:sym typeface="Arial"/>
            </a:endParaRPr>
          </a:p>
          <a:p>
            <a:pPr indent="-160655" lvl="0" marL="173355" rtl="0" algn="l">
              <a:lnSpc>
                <a:spcPct val="100000"/>
              </a:lnSpc>
              <a:spcBef>
                <a:spcPts val="130"/>
              </a:spcBef>
              <a:spcAft>
                <a:spcPts val="0"/>
              </a:spcAft>
              <a:buClr>
                <a:srgbClr val="001F5F"/>
              </a:buClr>
              <a:buSzPts val="1600"/>
              <a:buFont typeface="Arial"/>
              <a:buChar char="•"/>
            </a:pPr>
            <a:r>
              <a:rPr lang="en-US" sz="1600">
                <a:solidFill>
                  <a:srgbClr val="001F5F"/>
                </a:solidFill>
                <a:latin typeface="Arial"/>
                <a:ea typeface="Arial"/>
                <a:cs typeface="Arial"/>
                <a:sym typeface="Arial"/>
              </a:rPr>
              <a:t>Motorized vehicles are not allowed in hunting areas.</a:t>
            </a:r>
            <a:endParaRPr sz="1600">
              <a:latin typeface="Arial"/>
              <a:ea typeface="Arial"/>
              <a:cs typeface="Arial"/>
              <a:sym typeface="Arial"/>
            </a:endParaRPr>
          </a:p>
          <a:p>
            <a:pPr indent="-160655" lvl="0" marL="173355" rtl="0" algn="l">
              <a:lnSpc>
                <a:spcPct val="100000"/>
              </a:lnSpc>
              <a:spcBef>
                <a:spcPts val="135"/>
              </a:spcBef>
              <a:spcAft>
                <a:spcPts val="0"/>
              </a:spcAft>
              <a:buClr>
                <a:srgbClr val="001F5F"/>
              </a:buClr>
              <a:buSzPts val="1600"/>
              <a:buFont typeface="Arial"/>
              <a:buChar char="•"/>
            </a:pPr>
            <a:r>
              <a:rPr lang="en-US" sz="1600">
                <a:solidFill>
                  <a:srgbClr val="001F5F"/>
                </a:solidFill>
                <a:latin typeface="Arial"/>
                <a:ea typeface="Arial"/>
                <a:cs typeface="Arial"/>
                <a:sym typeface="Arial"/>
              </a:rPr>
              <a:t>Hunters must re-lock gate after entering area.</a:t>
            </a:r>
            <a:endParaRPr sz="1600">
              <a:latin typeface="Arial"/>
              <a:ea typeface="Arial"/>
              <a:cs typeface="Arial"/>
              <a:sym typeface="Arial"/>
            </a:endParaRPr>
          </a:p>
          <a:p>
            <a:pPr indent="-160655" lvl="0" marL="173355" rtl="0" algn="l">
              <a:lnSpc>
                <a:spcPct val="100000"/>
              </a:lnSpc>
              <a:spcBef>
                <a:spcPts val="130"/>
              </a:spcBef>
              <a:spcAft>
                <a:spcPts val="0"/>
              </a:spcAft>
              <a:buClr>
                <a:srgbClr val="001F5F"/>
              </a:buClr>
              <a:buSzPts val="1600"/>
              <a:buFont typeface="Arial"/>
              <a:buChar char="•"/>
            </a:pPr>
            <a:r>
              <a:rPr lang="en-US" sz="1600">
                <a:solidFill>
                  <a:srgbClr val="001F5F"/>
                </a:solidFill>
                <a:latin typeface="Arial"/>
                <a:ea typeface="Arial"/>
                <a:cs typeface="Arial"/>
                <a:sym typeface="Arial"/>
              </a:rPr>
              <a:t>If hunting with a fireman(s) hunters will wear hunter safety orange at all times.</a:t>
            </a:r>
            <a:endParaRPr sz="1600">
              <a:latin typeface="Arial"/>
              <a:ea typeface="Arial"/>
              <a:cs typeface="Arial"/>
              <a:sym typeface="Arial"/>
            </a:endParaRPr>
          </a:p>
        </p:txBody>
      </p:sp>
      <p:sp>
        <p:nvSpPr>
          <p:cNvPr id="173" name="Google Shape;173;g1ed3cfea732_0_414"/>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74" name="Google Shape;174;g1ed3cfea732_0_414"/>
          <p:cNvSpPr txBox="1"/>
          <p:nvPr>
            <p:ph type="title"/>
          </p:nvPr>
        </p:nvSpPr>
        <p:spPr>
          <a:xfrm>
            <a:off x="2085155" y="10486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175" name="Google Shape;175;g1ed3cfea732_0_414"/>
          <p:cNvSpPr txBox="1"/>
          <p:nvPr/>
        </p:nvSpPr>
        <p:spPr>
          <a:xfrm>
            <a:off x="2752032" y="566126"/>
            <a:ext cx="3954900" cy="822600"/>
          </a:xfrm>
          <a:prstGeom prst="rect">
            <a:avLst/>
          </a:prstGeom>
          <a:noFill/>
          <a:ln>
            <a:noFill/>
          </a:ln>
        </p:spPr>
        <p:txBody>
          <a:bodyPr anchorCtr="0" anchor="t" bIns="0" lIns="0" spcFirstLastPara="1" rIns="0" wrap="square" tIns="53975">
            <a:spAutoFit/>
          </a:bodyPr>
          <a:lstStyle/>
          <a:p>
            <a:pPr indent="137160"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Day Procedures: Start of Reservation Period</a:t>
            </a:r>
            <a:endParaRPr sz="2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ed3cfea732_0_421"/>
          <p:cNvSpPr txBox="1"/>
          <p:nvPr/>
        </p:nvSpPr>
        <p:spPr>
          <a:xfrm>
            <a:off x="433816" y="1713027"/>
            <a:ext cx="8173200" cy="1315200"/>
          </a:xfrm>
          <a:prstGeom prst="rect">
            <a:avLst/>
          </a:prstGeom>
          <a:noFill/>
          <a:ln>
            <a:noFill/>
          </a:ln>
        </p:spPr>
        <p:txBody>
          <a:bodyPr anchorCtr="0" anchor="t" bIns="0" lIns="0" spcFirstLastPara="1" rIns="0" wrap="square" tIns="31100">
            <a:spAutoFit/>
          </a:bodyPr>
          <a:lstStyle/>
          <a:p>
            <a:pPr indent="-160655" lvl="0" marL="173355" rtl="0" algn="l">
              <a:lnSpc>
                <a:spcPct val="100000"/>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All hunting stops at </a:t>
            </a:r>
            <a:r>
              <a:rPr b="1" lang="en-US" sz="1600">
                <a:solidFill>
                  <a:srgbClr val="001F5F"/>
                </a:solidFill>
                <a:latin typeface="Arial"/>
                <a:ea typeface="Arial"/>
                <a:cs typeface="Arial"/>
                <a:sym typeface="Arial"/>
              </a:rPr>
              <a:t>sunset</a:t>
            </a:r>
            <a:r>
              <a:rPr lang="en-US" sz="1600">
                <a:solidFill>
                  <a:srgbClr val="001F5F"/>
                </a:solidFill>
                <a:latin typeface="Arial"/>
                <a:ea typeface="Arial"/>
                <a:cs typeface="Arial"/>
                <a:sym typeface="Arial"/>
              </a:rPr>
              <a:t>.</a:t>
            </a:r>
            <a:endParaRPr sz="1600">
              <a:latin typeface="Arial"/>
              <a:ea typeface="Arial"/>
              <a:cs typeface="Arial"/>
              <a:sym typeface="Arial"/>
            </a:endParaRPr>
          </a:p>
          <a:p>
            <a:pPr indent="-160020" lvl="0" marL="172085" marR="6985" rtl="0" algn="l">
              <a:lnSpc>
                <a:spcPct val="106900"/>
              </a:lnSpc>
              <a:spcBef>
                <a:spcPts val="10"/>
              </a:spcBef>
              <a:spcAft>
                <a:spcPts val="0"/>
              </a:spcAft>
              <a:buClr>
                <a:srgbClr val="001F5F"/>
              </a:buClr>
              <a:buSzPts val="1600"/>
              <a:buFont typeface="Arial"/>
              <a:buChar char="•"/>
            </a:pPr>
            <a:r>
              <a:rPr lang="en-US" sz="1600">
                <a:solidFill>
                  <a:srgbClr val="001F5F"/>
                </a:solidFill>
                <a:latin typeface="Arial"/>
                <a:ea typeface="Arial"/>
                <a:cs typeface="Arial"/>
                <a:sym typeface="Arial"/>
              </a:rPr>
              <a:t>Hunters must lock the gate, turn in their permit and key to 4 SFS Armory, sign out of area, and identify any game taken no later than </a:t>
            </a:r>
            <a:r>
              <a:rPr b="1" lang="en-US" sz="1600">
                <a:solidFill>
                  <a:srgbClr val="001F5F"/>
                </a:solidFill>
                <a:latin typeface="Arial"/>
                <a:ea typeface="Arial"/>
                <a:cs typeface="Arial"/>
                <a:sym typeface="Arial"/>
              </a:rPr>
              <a:t>(NLT) 1 hour after sunset</a:t>
            </a:r>
            <a:r>
              <a:rPr lang="en-US" sz="1600">
                <a:solidFill>
                  <a:srgbClr val="001F5F"/>
                </a:solidFill>
                <a:latin typeface="Arial"/>
                <a:ea typeface="Arial"/>
                <a:cs typeface="Arial"/>
                <a:sym typeface="Arial"/>
              </a:rPr>
              <a:t>.</a:t>
            </a:r>
            <a:endParaRPr sz="1600">
              <a:latin typeface="Arial"/>
              <a:ea typeface="Arial"/>
              <a:cs typeface="Arial"/>
              <a:sym typeface="Arial"/>
            </a:endParaRPr>
          </a:p>
          <a:p>
            <a:pPr indent="-160020" lvl="0" marL="172085" marR="5080" rtl="0" algn="l">
              <a:lnSpc>
                <a:spcPct val="106900"/>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If additional time is required to retrieve downed game, the hunter must notify the 4 SFS Armory immediately.</a:t>
            </a:r>
            <a:endParaRPr sz="1600">
              <a:latin typeface="Arial"/>
              <a:ea typeface="Arial"/>
              <a:cs typeface="Arial"/>
              <a:sym typeface="Arial"/>
            </a:endParaRPr>
          </a:p>
        </p:txBody>
      </p:sp>
      <p:sp>
        <p:nvSpPr>
          <p:cNvPr id="181" name="Google Shape;181;g1ed3cfea732_0_421"/>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82" name="Google Shape;182;g1ed3cfea732_0_421"/>
          <p:cNvSpPr txBox="1"/>
          <p:nvPr>
            <p:ph type="title"/>
          </p:nvPr>
        </p:nvSpPr>
        <p:spPr>
          <a:xfrm>
            <a:off x="2026781" y="7421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183" name="Google Shape;183;g1ed3cfea732_0_421"/>
          <p:cNvSpPr txBox="1"/>
          <p:nvPr/>
        </p:nvSpPr>
        <p:spPr>
          <a:xfrm>
            <a:off x="2754618" y="489419"/>
            <a:ext cx="3834000" cy="822600"/>
          </a:xfrm>
          <a:prstGeom prst="rect">
            <a:avLst/>
          </a:prstGeom>
          <a:noFill/>
          <a:ln>
            <a:noFill/>
          </a:ln>
        </p:spPr>
        <p:txBody>
          <a:bodyPr anchorCtr="0" anchor="t" bIns="0" lIns="0" spcFirstLastPara="1" rIns="0" wrap="square" tIns="53975">
            <a:spAutoFit/>
          </a:bodyPr>
          <a:lstStyle/>
          <a:p>
            <a:pPr indent="76200"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Day Procedures: End of Reservation Period</a:t>
            </a:r>
            <a:endParaRPr sz="2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ed3cfea732_0_428"/>
          <p:cNvSpPr txBox="1"/>
          <p:nvPr/>
        </p:nvSpPr>
        <p:spPr>
          <a:xfrm>
            <a:off x="465674" y="1606682"/>
            <a:ext cx="8287500" cy="3468000"/>
          </a:xfrm>
          <a:prstGeom prst="rect">
            <a:avLst/>
          </a:prstGeom>
          <a:noFill/>
          <a:ln>
            <a:noFill/>
          </a:ln>
        </p:spPr>
        <p:txBody>
          <a:bodyPr anchorCtr="0" anchor="t" bIns="0" lIns="0" spcFirstLastPara="1" rIns="0" wrap="square" tIns="107300">
            <a:spAutoFit/>
          </a:bodyPr>
          <a:lstStyle/>
          <a:p>
            <a:pPr indent="0" lvl="0" marL="12700" rtl="0" algn="l">
              <a:lnSpc>
                <a:spcPct val="100000"/>
              </a:lnSpc>
              <a:spcBef>
                <a:spcPts val="0"/>
              </a:spcBef>
              <a:spcAft>
                <a:spcPts val="0"/>
              </a:spcAft>
              <a:buNone/>
            </a:pPr>
            <a:r>
              <a:rPr b="1" lang="en-US" sz="1600">
                <a:solidFill>
                  <a:srgbClr val="001F5F"/>
                </a:solidFill>
                <a:latin typeface="Arial"/>
                <a:ea typeface="Arial"/>
                <a:cs typeface="Arial"/>
                <a:sym typeface="Arial"/>
              </a:rPr>
              <a:t>Harvesting and Field Dressing</a:t>
            </a:r>
            <a:endParaRPr sz="1600">
              <a:latin typeface="Arial"/>
              <a:ea typeface="Arial"/>
              <a:cs typeface="Arial"/>
              <a:sym typeface="Arial"/>
            </a:endParaRPr>
          </a:p>
          <a:p>
            <a:pPr indent="-160654" lvl="0" marL="528320" rtl="0" algn="l">
              <a:lnSpc>
                <a:spcPct val="100000"/>
              </a:lnSpc>
              <a:spcBef>
                <a:spcPts val="740"/>
              </a:spcBef>
              <a:spcAft>
                <a:spcPts val="0"/>
              </a:spcAft>
              <a:buClr>
                <a:srgbClr val="001F5F"/>
              </a:buClr>
              <a:buSzPts val="1600"/>
              <a:buFont typeface="Arial"/>
              <a:buChar char="•"/>
            </a:pPr>
            <a:r>
              <a:rPr lang="en-US" sz="1600">
                <a:solidFill>
                  <a:srgbClr val="001F5F"/>
                </a:solidFill>
                <a:latin typeface="Arial"/>
                <a:ea typeface="Arial"/>
                <a:cs typeface="Arial"/>
                <a:sym typeface="Arial"/>
              </a:rPr>
              <a:t>Game will not be field dressed in any of the hunting areas.</a:t>
            </a:r>
            <a:endParaRPr sz="1600">
              <a:latin typeface="Arial"/>
              <a:ea typeface="Arial"/>
              <a:cs typeface="Arial"/>
              <a:sym typeface="Arial"/>
            </a:endParaRPr>
          </a:p>
          <a:p>
            <a:pPr indent="-160019" lvl="0" marL="527685" marR="5080" rtl="0" algn="l">
              <a:lnSpc>
                <a:spcPct val="106900"/>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The only area on SJAFB that you are allowed to dress an animal is next to the archery area at the Log Cabin.</a:t>
            </a:r>
            <a:endParaRPr sz="1600">
              <a:latin typeface="Arial"/>
              <a:ea typeface="Arial"/>
              <a:cs typeface="Arial"/>
              <a:sym typeface="Arial"/>
            </a:endParaRPr>
          </a:p>
          <a:p>
            <a:pPr indent="-178435" lvl="1" marL="870585" marR="614045" rtl="0" algn="l">
              <a:lnSpc>
                <a:spcPct val="106900"/>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All discarded guts and carcass pieces must be bagged and discarded in the dumpster at the Log Cabin, or at an appropriate off base location.</a:t>
            </a:r>
            <a:endParaRPr sz="1600">
              <a:latin typeface="Arial"/>
              <a:ea typeface="Arial"/>
              <a:cs typeface="Arial"/>
              <a:sym typeface="Arial"/>
            </a:endParaRPr>
          </a:p>
          <a:p>
            <a:pPr indent="0" lvl="0" marL="12700" rtl="0" algn="l">
              <a:lnSpc>
                <a:spcPct val="100000"/>
              </a:lnSpc>
              <a:spcBef>
                <a:spcPts val="745"/>
              </a:spcBef>
              <a:spcAft>
                <a:spcPts val="0"/>
              </a:spcAft>
              <a:buNone/>
            </a:pPr>
            <a:r>
              <a:rPr b="1" lang="en-US" sz="1600">
                <a:solidFill>
                  <a:srgbClr val="001F5F"/>
                </a:solidFill>
                <a:latin typeface="Arial"/>
                <a:ea typeface="Arial"/>
                <a:cs typeface="Arial"/>
                <a:sym typeface="Arial"/>
              </a:rPr>
              <a:t>Reporting Your Harvest</a:t>
            </a:r>
            <a:endParaRPr sz="1600">
              <a:latin typeface="Arial"/>
              <a:ea typeface="Arial"/>
              <a:cs typeface="Arial"/>
              <a:sym typeface="Arial"/>
            </a:endParaRPr>
          </a:p>
          <a:p>
            <a:pPr indent="-160654" lvl="0" marL="528320" rtl="0" algn="l">
              <a:lnSpc>
                <a:spcPct val="100000"/>
              </a:lnSpc>
              <a:spcBef>
                <a:spcPts val="730"/>
              </a:spcBef>
              <a:spcAft>
                <a:spcPts val="0"/>
              </a:spcAft>
              <a:buClr>
                <a:srgbClr val="001F5F"/>
              </a:buClr>
              <a:buSzPts val="1600"/>
              <a:buFont typeface="Arial"/>
              <a:buChar char="•"/>
            </a:pPr>
            <a:r>
              <a:rPr lang="en-US" sz="1600">
                <a:solidFill>
                  <a:srgbClr val="001F5F"/>
                </a:solidFill>
                <a:latin typeface="Arial"/>
                <a:ea typeface="Arial"/>
                <a:cs typeface="Arial"/>
                <a:sym typeface="Arial"/>
              </a:rPr>
              <a:t>All harvests must be reported within one hour of sunset on the day of your hunt.</a:t>
            </a:r>
            <a:endParaRPr sz="1600">
              <a:latin typeface="Arial"/>
              <a:ea typeface="Arial"/>
              <a:cs typeface="Arial"/>
              <a:sym typeface="Arial"/>
            </a:endParaRPr>
          </a:p>
          <a:p>
            <a:pPr indent="-160654" lvl="0" marL="528320" rtl="0" algn="l">
              <a:lnSpc>
                <a:spcPct val="100000"/>
              </a:lnSpc>
              <a:spcBef>
                <a:spcPts val="135"/>
              </a:spcBef>
              <a:spcAft>
                <a:spcPts val="0"/>
              </a:spcAft>
              <a:buClr>
                <a:srgbClr val="001F5F"/>
              </a:buClr>
              <a:buSzPts val="1600"/>
              <a:buFont typeface="Arial"/>
              <a:buChar char="•"/>
            </a:pPr>
            <a:r>
              <a:rPr lang="en-US" sz="1600">
                <a:solidFill>
                  <a:srgbClr val="001F5F"/>
                </a:solidFill>
                <a:latin typeface="Arial"/>
                <a:ea typeface="Arial"/>
                <a:cs typeface="Arial"/>
                <a:sym typeface="Arial"/>
              </a:rPr>
              <a:t>You must report your harvest to </a:t>
            </a:r>
            <a:r>
              <a:rPr b="1" lang="en-US" sz="1600">
                <a:solidFill>
                  <a:srgbClr val="001F5F"/>
                </a:solidFill>
                <a:latin typeface="Arial"/>
                <a:ea typeface="Arial"/>
                <a:cs typeface="Arial"/>
                <a:sym typeface="Arial"/>
              </a:rPr>
              <a:t>BOTH</a:t>
            </a:r>
            <a:r>
              <a:rPr lang="en-US" sz="1600">
                <a:solidFill>
                  <a:srgbClr val="001F5F"/>
                </a:solidFill>
                <a:latin typeface="Arial"/>
                <a:ea typeface="Arial"/>
                <a:cs typeface="Arial"/>
                <a:sym typeface="Arial"/>
              </a:rPr>
              <a:t>:</a:t>
            </a:r>
            <a:endParaRPr sz="1600">
              <a:latin typeface="Arial"/>
              <a:ea typeface="Arial"/>
              <a:cs typeface="Arial"/>
              <a:sym typeface="Arial"/>
            </a:endParaRPr>
          </a:p>
          <a:p>
            <a:pPr indent="-179069" lvl="1" marL="871218" rtl="0" algn="l">
              <a:lnSpc>
                <a:spcPct val="100000"/>
              </a:lnSpc>
              <a:spcBef>
                <a:spcPts val="130"/>
              </a:spcBef>
              <a:spcAft>
                <a:spcPts val="0"/>
              </a:spcAft>
              <a:buClr>
                <a:srgbClr val="001F5F"/>
              </a:buClr>
              <a:buSzPts val="1600"/>
              <a:buFont typeface="Arial"/>
              <a:buChar char="•"/>
            </a:pPr>
            <a:r>
              <a:rPr lang="en-US" sz="1600">
                <a:solidFill>
                  <a:srgbClr val="001F5F"/>
                </a:solidFill>
                <a:latin typeface="Arial"/>
                <a:ea typeface="Arial"/>
                <a:cs typeface="Arial"/>
                <a:sym typeface="Arial"/>
              </a:rPr>
              <a:t>Outdoor Recreation (via email) </a:t>
            </a:r>
            <a:r>
              <a:rPr lang="en-US" sz="1600" u="sng">
                <a:solidFill>
                  <a:srgbClr val="0562C1"/>
                </a:solidFill>
                <a:latin typeface="Arial"/>
                <a:ea typeface="Arial"/>
                <a:cs typeface="Arial"/>
                <a:sym typeface="Arial"/>
                <a:hlinkClick r:id="rId3">
                  <a:extLst>
                    <a:ext uri="{A12FA001-AC4F-418D-AE19-62706E023703}">
                      <ahyp:hlinkClr val="tx"/>
                    </a:ext>
                  </a:extLst>
                </a:hlinkClick>
              </a:rPr>
              <a:t>outdoorrecreationsjafb@gmail.com</a:t>
            </a:r>
            <a:endParaRPr sz="1600">
              <a:latin typeface="Arial"/>
              <a:ea typeface="Arial"/>
              <a:cs typeface="Arial"/>
              <a:sym typeface="Arial"/>
            </a:endParaRPr>
          </a:p>
          <a:p>
            <a:pPr indent="-178435" lvl="1" marL="870585" marR="110488" rtl="0" algn="l">
              <a:lnSpc>
                <a:spcPct val="106900"/>
              </a:lnSpc>
              <a:spcBef>
                <a:spcPts val="10"/>
              </a:spcBef>
              <a:spcAft>
                <a:spcPts val="0"/>
              </a:spcAft>
              <a:buClr>
                <a:srgbClr val="001F5F"/>
              </a:buClr>
              <a:buSzPts val="1600"/>
              <a:buFont typeface="Arial"/>
              <a:buChar char="•"/>
            </a:pPr>
            <a:r>
              <a:rPr lang="en-US" sz="1600">
                <a:solidFill>
                  <a:srgbClr val="001F5F"/>
                </a:solidFill>
                <a:latin typeface="Arial"/>
                <a:ea typeface="Arial"/>
                <a:cs typeface="Arial"/>
                <a:sym typeface="Arial"/>
              </a:rPr>
              <a:t>NC Wildlife Resources Commission (online or at the phone number listed on your hunting license)</a:t>
            </a:r>
            <a:endParaRPr sz="1600">
              <a:latin typeface="Arial"/>
              <a:ea typeface="Arial"/>
              <a:cs typeface="Arial"/>
              <a:sym typeface="Arial"/>
            </a:endParaRPr>
          </a:p>
        </p:txBody>
      </p:sp>
      <p:sp>
        <p:nvSpPr>
          <p:cNvPr id="189" name="Google Shape;189;g1ed3cfea732_0_428"/>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90" name="Google Shape;190;g1ed3cfea732_0_428"/>
          <p:cNvSpPr txBox="1"/>
          <p:nvPr>
            <p:ph type="title"/>
          </p:nvPr>
        </p:nvSpPr>
        <p:spPr>
          <a:xfrm>
            <a:off x="2026781" y="170093"/>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191" name="Google Shape;191;g1ed3cfea732_0_428"/>
          <p:cNvSpPr txBox="1"/>
          <p:nvPr/>
        </p:nvSpPr>
        <p:spPr>
          <a:xfrm>
            <a:off x="2830786" y="565619"/>
            <a:ext cx="3679200" cy="822600"/>
          </a:xfrm>
          <a:prstGeom prst="rect">
            <a:avLst/>
          </a:prstGeom>
          <a:noFill/>
          <a:ln>
            <a:noFill/>
          </a:ln>
        </p:spPr>
        <p:txBody>
          <a:bodyPr anchorCtr="0" anchor="t" bIns="0" lIns="0" spcFirstLastPara="1" rIns="0" wrap="square" tIns="53975">
            <a:spAutoFit/>
          </a:bodyPr>
          <a:lstStyle/>
          <a:p>
            <a:pPr indent="-719455" lvl="0" marL="73152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Day Procedures: Game Cleaning</a:t>
            </a:r>
            <a:endParaRPr sz="2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ed3cfea732_0_435"/>
          <p:cNvSpPr txBox="1"/>
          <p:nvPr/>
        </p:nvSpPr>
        <p:spPr>
          <a:xfrm>
            <a:off x="307775" y="1570613"/>
            <a:ext cx="8375100" cy="4678200"/>
          </a:xfrm>
          <a:prstGeom prst="rect">
            <a:avLst/>
          </a:prstGeom>
          <a:noFill/>
          <a:ln>
            <a:noFill/>
          </a:ln>
        </p:spPr>
        <p:txBody>
          <a:bodyPr anchorCtr="0" anchor="t" bIns="0" lIns="0" spcFirstLastPara="1" rIns="0" wrap="square" tIns="102225">
            <a:spAutoFit/>
          </a:bodyPr>
          <a:lstStyle/>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What is CWD?</a:t>
            </a:r>
            <a:endParaRPr sz="1200">
              <a:latin typeface="Arial"/>
              <a:ea typeface="Arial"/>
              <a:cs typeface="Arial"/>
              <a:sym typeface="Arial"/>
            </a:endParaRPr>
          </a:p>
          <a:p>
            <a:pPr indent="0" lvl="0" marL="12700" marR="5080" rtl="0" algn="l">
              <a:lnSpc>
                <a:spcPct val="106700"/>
              </a:lnSpc>
              <a:spcBef>
                <a:spcPts val="615"/>
              </a:spcBef>
              <a:spcAft>
                <a:spcPts val="0"/>
              </a:spcAft>
              <a:buNone/>
            </a:pPr>
            <a:r>
              <a:rPr lang="en-US" sz="1200">
                <a:solidFill>
                  <a:srgbClr val="001F5F"/>
                </a:solidFill>
                <a:latin typeface="Arial"/>
                <a:ea typeface="Arial"/>
                <a:cs typeface="Arial"/>
                <a:sym typeface="Arial"/>
              </a:rPr>
              <a:t>CWD is a disease found in some deer, elk and moose populations. CWD damages portions of the brain and typically causes progressive loss of body condition, behavioral changes, excessive salivation, urination, and death.</a:t>
            </a:r>
            <a:endParaRPr sz="1200">
              <a:latin typeface="Arial"/>
              <a:ea typeface="Arial"/>
              <a:cs typeface="Arial"/>
              <a:sym typeface="Arial"/>
            </a:endParaRPr>
          </a:p>
          <a:p>
            <a:pPr indent="0" lvl="0" marL="12700" rtl="0" algn="l">
              <a:lnSpc>
                <a:spcPct val="100000"/>
              </a:lnSpc>
              <a:spcBef>
                <a:spcPts val="705"/>
              </a:spcBef>
              <a:spcAft>
                <a:spcPts val="0"/>
              </a:spcAft>
              <a:buNone/>
            </a:pPr>
            <a:r>
              <a:rPr b="1" lang="en-US" sz="1200">
                <a:solidFill>
                  <a:srgbClr val="001F5F"/>
                </a:solidFill>
                <a:latin typeface="Arial"/>
                <a:ea typeface="Arial"/>
                <a:cs typeface="Arial"/>
                <a:sym typeface="Arial"/>
              </a:rPr>
              <a:t>Are there health risks for hunters in handling deer with CWD?</a:t>
            </a:r>
            <a:endParaRPr sz="1200">
              <a:latin typeface="Arial"/>
              <a:ea typeface="Arial"/>
              <a:cs typeface="Arial"/>
              <a:sym typeface="Arial"/>
            </a:endParaRPr>
          </a:p>
          <a:p>
            <a:pPr indent="0" lvl="0" marL="12700" rtl="0" algn="l">
              <a:lnSpc>
                <a:spcPct val="100000"/>
              </a:lnSpc>
              <a:spcBef>
                <a:spcPts val="695"/>
              </a:spcBef>
              <a:spcAft>
                <a:spcPts val="0"/>
              </a:spcAft>
              <a:buNone/>
            </a:pPr>
            <a:r>
              <a:rPr lang="en-US" sz="1200">
                <a:solidFill>
                  <a:srgbClr val="001F5F"/>
                </a:solidFill>
                <a:latin typeface="Arial"/>
                <a:ea typeface="Arial"/>
                <a:cs typeface="Arial"/>
                <a:sym typeface="Arial"/>
              </a:rPr>
              <a:t>There is no evidence to date that hunters have a risk of acquiring CWD.</a:t>
            </a:r>
            <a:endParaRPr sz="1200">
              <a:latin typeface="Arial"/>
              <a:ea typeface="Arial"/>
              <a:cs typeface="Arial"/>
              <a:sym typeface="Arial"/>
            </a:endParaRPr>
          </a:p>
          <a:p>
            <a:pPr indent="0" lvl="0" marL="0" rtl="0" algn="l">
              <a:lnSpc>
                <a:spcPct val="100000"/>
              </a:lnSpc>
              <a:spcBef>
                <a:spcPts val="819"/>
              </a:spcBef>
              <a:spcAft>
                <a:spcPts val="0"/>
              </a:spcAft>
              <a:buNone/>
            </a:pPr>
            <a:r>
              <a:t/>
            </a:r>
            <a:endParaRPr sz="1200">
              <a:latin typeface="Arial"/>
              <a:ea typeface="Arial"/>
              <a:cs typeface="Arial"/>
              <a:sym typeface="Arial"/>
            </a:endParaRPr>
          </a:p>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Is SJAFB located in a CWD Surveillance Area?</a:t>
            </a:r>
            <a:endParaRPr sz="1200">
              <a:latin typeface="Arial"/>
              <a:ea typeface="Arial"/>
              <a:cs typeface="Arial"/>
              <a:sym typeface="Arial"/>
            </a:endParaRPr>
          </a:p>
          <a:p>
            <a:pPr indent="0" lvl="0" marL="12700" marR="4879975" rtl="0" algn="l">
              <a:lnSpc>
                <a:spcPct val="100000"/>
              </a:lnSpc>
              <a:spcBef>
                <a:spcPts val="805"/>
              </a:spcBef>
              <a:spcAft>
                <a:spcPts val="0"/>
              </a:spcAft>
              <a:buNone/>
            </a:pPr>
            <a:r>
              <a:rPr lang="en-US" sz="1200">
                <a:solidFill>
                  <a:srgbClr val="001F5F"/>
                </a:solidFill>
                <a:latin typeface="Arial"/>
                <a:ea typeface="Arial"/>
                <a:cs typeface="Arial"/>
                <a:sym typeface="Arial"/>
              </a:rPr>
              <a:t>Wayne County (indicated with	on “ 2023-24 CWD Surveillance Areas Map”) is not a surveillance area, however we are right next to a secondary surveillance county. Deer harvested on SJAFB currently do not have a CWD testing requirement.</a:t>
            </a:r>
            <a:endParaRPr sz="1200">
              <a:latin typeface="Arial"/>
              <a:ea typeface="Arial"/>
              <a:cs typeface="Arial"/>
              <a:sym typeface="Arial"/>
            </a:endParaRPr>
          </a:p>
          <a:p>
            <a:pPr indent="0" lvl="0" marL="12700" marR="4918075" rtl="0" algn="l">
              <a:lnSpc>
                <a:spcPct val="100000"/>
              </a:lnSpc>
              <a:spcBef>
                <a:spcPts val="790"/>
              </a:spcBef>
              <a:spcAft>
                <a:spcPts val="0"/>
              </a:spcAft>
              <a:buNone/>
            </a:pPr>
            <a:r>
              <a:rPr b="1" lang="en-US" sz="1200">
                <a:solidFill>
                  <a:srgbClr val="001F5F"/>
                </a:solidFill>
                <a:latin typeface="Arial"/>
                <a:ea typeface="Arial"/>
                <a:cs typeface="Arial"/>
                <a:sym typeface="Arial"/>
              </a:rPr>
              <a:t>Are there testing options available for deer harvested outside of a CWD Surveillance Area?</a:t>
            </a:r>
            <a:endParaRPr sz="1200">
              <a:latin typeface="Arial"/>
              <a:ea typeface="Arial"/>
              <a:cs typeface="Arial"/>
              <a:sym typeface="Arial"/>
            </a:endParaRPr>
          </a:p>
          <a:p>
            <a:pPr indent="0" lvl="0" marL="12700" marR="4826000" rtl="0" algn="l">
              <a:lnSpc>
                <a:spcPct val="100000"/>
              </a:lnSpc>
              <a:spcBef>
                <a:spcPts val="805"/>
              </a:spcBef>
              <a:spcAft>
                <a:spcPts val="0"/>
              </a:spcAft>
              <a:buNone/>
            </a:pPr>
            <a:r>
              <a:rPr lang="en-US" sz="1200">
                <a:solidFill>
                  <a:srgbClr val="001F5F"/>
                </a:solidFill>
                <a:latin typeface="Arial"/>
                <a:ea typeface="Arial"/>
                <a:cs typeface="Arial"/>
                <a:sym typeface="Arial"/>
              </a:rPr>
              <a:t>Yes. Hunters harvesting deer outside of the established PSA and SSA can transport a harvested deer carcass or head to any NCWRC depot or other designated site for CWD testing. The location of NCWRC depots, other testing sites, and potential testing costs will be listed on the NCWRC’s website.</a:t>
            </a:r>
            <a:endParaRPr sz="1200">
              <a:latin typeface="Arial"/>
              <a:ea typeface="Arial"/>
              <a:cs typeface="Arial"/>
              <a:sym typeface="Arial"/>
            </a:endParaRPr>
          </a:p>
        </p:txBody>
      </p:sp>
      <p:grpSp>
        <p:nvGrpSpPr>
          <p:cNvPr id="197" name="Google Shape;197;g1ed3cfea732_0_435"/>
          <p:cNvGrpSpPr/>
          <p:nvPr/>
        </p:nvGrpSpPr>
        <p:grpSpPr>
          <a:xfrm>
            <a:off x="4032503" y="3232404"/>
            <a:ext cx="4882896" cy="2706623"/>
            <a:chOff x="4032503" y="3232404"/>
            <a:chExt cx="4882896" cy="2706623"/>
          </a:xfrm>
        </p:grpSpPr>
        <p:pic>
          <p:nvPicPr>
            <p:cNvPr id="198" name="Google Shape;198;g1ed3cfea732_0_435"/>
            <p:cNvPicPr preferRelativeResize="0"/>
            <p:nvPr/>
          </p:nvPicPr>
          <p:blipFill rotWithShape="1">
            <a:blip r:embed="rId3">
              <a:alphaModFix/>
            </a:blip>
            <a:srcRect b="0" l="0" r="0" t="0"/>
            <a:stretch/>
          </p:blipFill>
          <p:spPr>
            <a:xfrm>
              <a:off x="4032503" y="3232404"/>
              <a:ext cx="4882896" cy="2706623"/>
            </a:xfrm>
            <a:prstGeom prst="rect">
              <a:avLst/>
            </a:prstGeom>
            <a:noFill/>
            <a:ln>
              <a:noFill/>
            </a:ln>
          </p:spPr>
        </p:pic>
        <p:pic>
          <p:nvPicPr>
            <p:cNvPr id="199" name="Google Shape;199;g1ed3cfea732_0_435"/>
            <p:cNvPicPr preferRelativeResize="0"/>
            <p:nvPr/>
          </p:nvPicPr>
          <p:blipFill rotWithShape="1">
            <a:blip r:embed="rId4">
              <a:alphaModFix/>
            </a:blip>
            <a:srcRect b="0" l="0" r="0" t="0"/>
            <a:stretch/>
          </p:blipFill>
          <p:spPr>
            <a:xfrm>
              <a:off x="7407973" y="4491034"/>
              <a:ext cx="164973" cy="187832"/>
            </a:xfrm>
            <a:prstGeom prst="rect">
              <a:avLst/>
            </a:prstGeom>
            <a:noFill/>
            <a:ln>
              <a:noFill/>
            </a:ln>
          </p:spPr>
        </p:pic>
      </p:grpSp>
      <p:pic>
        <p:nvPicPr>
          <p:cNvPr id="200" name="Google Shape;200;g1ed3cfea732_0_435"/>
          <p:cNvPicPr preferRelativeResize="0"/>
          <p:nvPr/>
        </p:nvPicPr>
        <p:blipFill rotWithShape="1">
          <a:blip r:embed="rId5">
            <a:alphaModFix/>
          </a:blip>
          <a:srcRect b="0" l="0" r="0" t="0"/>
          <a:stretch/>
        </p:blipFill>
        <p:spPr>
          <a:xfrm>
            <a:off x="2336292" y="3636261"/>
            <a:ext cx="156971" cy="178307"/>
          </a:xfrm>
          <a:prstGeom prst="rect">
            <a:avLst/>
          </a:prstGeom>
          <a:noFill/>
          <a:ln>
            <a:noFill/>
          </a:ln>
        </p:spPr>
      </p:pic>
      <p:sp>
        <p:nvSpPr>
          <p:cNvPr id="201" name="Google Shape;201;g1ed3cfea732_0_435"/>
          <p:cNvSpPr txBox="1"/>
          <p:nvPr>
            <p:ph type="title"/>
          </p:nvPr>
        </p:nvSpPr>
        <p:spPr>
          <a:xfrm>
            <a:off x="2026781" y="-69729"/>
            <a:ext cx="5292600" cy="1464600"/>
          </a:xfrm>
          <a:prstGeom prst="rect">
            <a:avLst/>
          </a:prstGeom>
          <a:noFill/>
          <a:ln>
            <a:noFill/>
          </a:ln>
        </p:spPr>
        <p:txBody>
          <a:bodyPr anchorCtr="0" anchor="t" bIns="0" lIns="0" spcFirstLastPara="1" rIns="0" wrap="square" tIns="88900">
            <a:spAutoFit/>
          </a:bodyPr>
          <a:lstStyle/>
          <a:p>
            <a:pPr indent="0" lvl="0" marL="0" rtl="0" algn="ctr">
              <a:lnSpc>
                <a:spcPct val="100000"/>
              </a:lnSpc>
              <a:spcBef>
                <a:spcPts val="0"/>
              </a:spcBef>
              <a:spcAft>
                <a:spcPts val="0"/>
              </a:spcAft>
              <a:buNone/>
            </a:pPr>
            <a:r>
              <a:rPr lang="en-US"/>
              <a:t>ODR HUNTING PROGRAM</a:t>
            </a:r>
            <a:endParaRPr/>
          </a:p>
          <a:p>
            <a:pPr indent="-1270" lvl="0" marL="231140" marR="227965" rtl="0" algn="ctr">
              <a:lnSpc>
                <a:spcPct val="107916"/>
              </a:lnSpc>
              <a:spcBef>
                <a:spcPts val="770"/>
              </a:spcBef>
              <a:spcAft>
                <a:spcPts val="0"/>
              </a:spcAft>
              <a:buNone/>
            </a:pPr>
            <a:r>
              <a:rPr lang="en-US" sz="2400"/>
              <a:t>Hunting Day Procedures: Chronic Wasting Disease Testing</a:t>
            </a:r>
            <a:endParaRPr sz="2400"/>
          </a:p>
        </p:txBody>
      </p:sp>
      <p:sp>
        <p:nvSpPr>
          <p:cNvPr id="202" name="Google Shape;202;g1ed3cfea732_0_435"/>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ed3cfea732_0_445"/>
          <p:cNvSpPr txBox="1"/>
          <p:nvPr/>
        </p:nvSpPr>
        <p:spPr>
          <a:xfrm>
            <a:off x="308125" y="1398800"/>
            <a:ext cx="8574900" cy="4921200"/>
          </a:xfrm>
          <a:prstGeom prst="rect">
            <a:avLst/>
          </a:prstGeom>
          <a:noFill/>
          <a:ln>
            <a:noFill/>
          </a:ln>
        </p:spPr>
        <p:txBody>
          <a:bodyPr anchorCtr="0" anchor="t" bIns="0" lIns="0" spcFirstLastPara="1" rIns="0" wrap="square" tIns="93325">
            <a:spAutoFit/>
          </a:bodyPr>
          <a:lstStyle/>
          <a:p>
            <a:pPr indent="0" lvl="0" marL="12700" rtl="0" algn="l">
              <a:lnSpc>
                <a:spcPct val="100000"/>
              </a:lnSpc>
              <a:spcBef>
                <a:spcPts val="0"/>
              </a:spcBef>
              <a:spcAft>
                <a:spcPts val="0"/>
              </a:spcAft>
              <a:buNone/>
            </a:pPr>
            <a:r>
              <a:rPr b="1" lang="en-US" sz="1400">
                <a:solidFill>
                  <a:srgbClr val="001F5F"/>
                </a:solidFill>
                <a:latin typeface="Arial"/>
                <a:ea typeface="Arial"/>
                <a:cs typeface="Arial"/>
                <a:sym typeface="Arial"/>
              </a:rPr>
              <a:t>Elevated Tree Stands</a:t>
            </a:r>
            <a:endParaRPr sz="1400">
              <a:latin typeface="Arial"/>
              <a:ea typeface="Arial"/>
              <a:cs typeface="Arial"/>
              <a:sym typeface="Arial"/>
            </a:endParaRPr>
          </a:p>
          <a:p>
            <a:pPr indent="-127000" lvl="0" marL="183515" marR="8890" rtl="0" algn="l">
              <a:lnSpc>
                <a:spcPct val="107857"/>
              </a:lnSpc>
              <a:spcBef>
                <a:spcPts val="825"/>
              </a:spcBef>
              <a:spcAft>
                <a:spcPts val="0"/>
              </a:spcAft>
              <a:buClr>
                <a:srgbClr val="001F5F"/>
              </a:buClr>
              <a:buSzPts val="1400"/>
              <a:buFont typeface="Arial"/>
              <a:buChar char="•"/>
            </a:pPr>
            <a:r>
              <a:rPr lang="en-US" sz="1400">
                <a:solidFill>
                  <a:srgbClr val="001F5F"/>
                </a:solidFill>
                <a:latin typeface="Arial"/>
                <a:ea typeface="Arial"/>
                <a:cs typeface="Arial"/>
                <a:sym typeface="Arial"/>
              </a:rPr>
              <a:t>All deer hunting in all areas must be from an elevated or tree stand at least 10 feet above ground level – this includes portable climbing and ladder type stands.</a:t>
            </a:r>
            <a:endParaRPr sz="1400">
              <a:latin typeface="Arial"/>
              <a:ea typeface="Arial"/>
              <a:cs typeface="Arial"/>
              <a:sym typeface="Arial"/>
            </a:endParaRPr>
          </a:p>
          <a:p>
            <a:pPr indent="-127000" lvl="0" marL="183515" marR="104138" rtl="0" algn="l">
              <a:lnSpc>
                <a:spcPct val="107857"/>
              </a:lnSpc>
              <a:spcBef>
                <a:spcPts val="800"/>
              </a:spcBef>
              <a:spcAft>
                <a:spcPts val="0"/>
              </a:spcAft>
              <a:buClr>
                <a:srgbClr val="001F5F"/>
              </a:buClr>
              <a:buSzPts val="1400"/>
              <a:buFont typeface="Arial"/>
              <a:buChar char="•"/>
            </a:pPr>
            <a:r>
              <a:rPr lang="en-US" sz="1400">
                <a:solidFill>
                  <a:srgbClr val="001F5F"/>
                </a:solidFill>
                <a:latin typeface="Arial"/>
                <a:ea typeface="Arial"/>
                <a:cs typeface="Arial"/>
                <a:sym typeface="Arial"/>
              </a:rPr>
              <a:t>It is prohibited to erect any tree stand or platform attached by nails, screws, bolts, or wire to a tree on 	the installation</a:t>
            </a:r>
            <a:endParaRPr sz="1400">
              <a:latin typeface="Arial"/>
              <a:ea typeface="Arial"/>
              <a:cs typeface="Arial"/>
              <a:sym typeface="Arial"/>
            </a:endParaRPr>
          </a:p>
          <a:p>
            <a:pPr indent="-145415" lvl="1" marL="526415" marR="474344" rtl="0" algn="l">
              <a:lnSpc>
                <a:spcPct val="107857"/>
              </a:lnSpc>
              <a:spcBef>
                <a:spcPts val="360"/>
              </a:spcBef>
              <a:spcAft>
                <a:spcPts val="0"/>
              </a:spcAft>
              <a:buClr>
                <a:srgbClr val="001F5F"/>
              </a:buClr>
              <a:buSzPts val="1400"/>
              <a:buFont typeface="Arial"/>
              <a:buChar char="•"/>
            </a:pPr>
            <a:r>
              <a:rPr lang="en-US" sz="1400">
                <a:solidFill>
                  <a:srgbClr val="001F5F"/>
                </a:solidFill>
                <a:latin typeface="Calibri"/>
                <a:ea typeface="Calibri"/>
                <a:cs typeface="Calibri"/>
                <a:sym typeface="Calibri"/>
              </a:rPr>
              <a:t>This does not apply to portable tree stands that are removed after each use with no metal left in or attached to the tree</a:t>
            </a:r>
            <a:endParaRPr sz="1400">
              <a:latin typeface="Calibri"/>
              <a:ea typeface="Calibri"/>
              <a:cs typeface="Calibri"/>
              <a:sym typeface="Calibri"/>
            </a:endParaRPr>
          </a:p>
          <a:p>
            <a:pPr indent="-127000" lvl="0" marL="183515" marR="5080" rtl="0" algn="l">
              <a:lnSpc>
                <a:spcPct val="107857"/>
              </a:lnSpc>
              <a:spcBef>
                <a:spcPts val="844"/>
              </a:spcBef>
              <a:spcAft>
                <a:spcPts val="0"/>
              </a:spcAft>
              <a:buClr>
                <a:srgbClr val="001F5F"/>
              </a:buClr>
              <a:buSzPts val="1400"/>
              <a:buFont typeface="Arial"/>
              <a:buChar char="•"/>
            </a:pPr>
            <a:r>
              <a:rPr lang="en-US" sz="1400">
                <a:solidFill>
                  <a:srgbClr val="001F5F"/>
                </a:solidFill>
                <a:latin typeface="Arial"/>
                <a:ea typeface="Arial"/>
                <a:cs typeface="Arial"/>
                <a:sym typeface="Arial"/>
              </a:rPr>
              <a:t>Hunters using an elevated tree stand, or portable climbing stands, must exercise safety precautions and assure the safe and proper use of the stand and must wear a fall restraint, safety belt, or harness.</a:t>
            </a:r>
            <a:endParaRPr sz="1400">
              <a:latin typeface="Arial"/>
              <a:ea typeface="Arial"/>
              <a:cs typeface="Arial"/>
              <a:sym typeface="Arial"/>
            </a:endParaRPr>
          </a:p>
          <a:p>
            <a:pPr indent="-127000" lvl="0" marL="183515" rtl="0" algn="l">
              <a:lnSpc>
                <a:spcPct val="100000"/>
              </a:lnSpc>
              <a:spcBef>
                <a:spcPts val="615"/>
              </a:spcBef>
              <a:spcAft>
                <a:spcPts val="0"/>
              </a:spcAft>
              <a:buClr>
                <a:srgbClr val="001F5F"/>
              </a:buClr>
              <a:buSzPts val="1400"/>
              <a:buFont typeface="Arial"/>
              <a:buChar char="•"/>
            </a:pPr>
            <a:r>
              <a:rPr lang="en-US" sz="1400">
                <a:solidFill>
                  <a:srgbClr val="001F5F"/>
                </a:solidFill>
                <a:latin typeface="Arial"/>
                <a:ea typeface="Arial"/>
                <a:cs typeface="Arial"/>
                <a:sym typeface="Arial"/>
              </a:rPr>
              <a:t>All stands must face away from fence – </a:t>
            </a:r>
            <a:r>
              <a:rPr b="1" lang="en-US" sz="1400">
                <a:solidFill>
                  <a:srgbClr val="001F5F"/>
                </a:solidFill>
                <a:latin typeface="Arial"/>
                <a:ea typeface="Arial"/>
                <a:cs typeface="Arial"/>
                <a:sym typeface="Arial"/>
              </a:rPr>
              <a:t>do not fire a weapon towards the base.</a:t>
            </a:r>
            <a:endParaRPr sz="1400">
              <a:latin typeface="Arial"/>
              <a:ea typeface="Arial"/>
              <a:cs typeface="Arial"/>
              <a:sym typeface="Arial"/>
            </a:endParaRPr>
          </a:p>
          <a:p>
            <a:pPr indent="0" lvl="0" marL="0" rtl="0" algn="l">
              <a:lnSpc>
                <a:spcPct val="100000"/>
              </a:lnSpc>
              <a:spcBef>
                <a:spcPts val="250"/>
              </a:spcBef>
              <a:spcAft>
                <a:spcPts val="0"/>
              </a:spcAft>
              <a:buClr>
                <a:srgbClr val="001F5F"/>
              </a:buClr>
              <a:buSzPts val="1400"/>
              <a:buFont typeface="Arial"/>
              <a:buNone/>
            </a:pPr>
            <a:r>
              <a:t/>
            </a:r>
            <a:endParaRPr sz="1400">
              <a:latin typeface="Arial"/>
              <a:ea typeface="Arial"/>
              <a:cs typeface="Arial"/>
              <a:sym typeface="Arial"/>
            </a:endParaRPr>
          </a:p>
          <a:p>
            <a:pPr indent="0" lvl="0" marL="12700" rtl="0" algn="l">
              <a:lnSpc>
                <a:spcPct val="100000"/>
              </a:lnSpc>
              <a:spcBef>
                <a:spcPts val="0"/>
              </a:spcBef>
              <a:spcAft>
                <a:spcPts val="0"/>
              </a:spcAft>
              <a:buNone/>
            </a:pPr>
            <a:r>
              <a:rPr b="1" lang="en-US" sz="1400">
                <a:solidFill>
                  <a:srgbClr val="001F5F"/>
                </a:solidFill>
                <a:latin typeface="Arial"/>
                <a:ea typeface="Arial"/>
                <a:cs typeface="Arial"/>
                <a:sym typeface="Arial"/>
              </a:rPr>
              <a:t>Shotguns/ Muzzle-Loading Rifles/ Muskets</a:t>
            </a:r>
            <a:endParaRPr sz="1400">
              <a:latin typeface="Arial"/>
              <a:ea typeface="Arial"/>
              <a:cs typeface="Arial"/>
              <a:sym typeface="Arial"/>
            </a:endParaRPr>
          </a:p>
          <a:p>
            <a:pPr indent="-127000" lvl="0" marL="183515" rtl="0" algn="l">
              <a:lnSpc>
                <a:spcPct val="100000"/>
              </a:lnSpc>
              <a:spcBef>
                <a:spcPts val="640"/>
              </a:spcBef>
              <a:spcAft>
                <a:spcPts val="0"/>
              </a:spcAft>
              <a:buClr>
                <a:srgbClr val="001F5F"/>
              </a:buClr>
              <a:buSzPts val="1400"/>
              <a:buFont typeface="Arial"/>
              <a:buChar char="•"/>
            </a:pPr>
            <a:r>
              <a:rPr lang="en-US" sz="1400">
                <a:solidFill>
                  <a:srgbClr val="001F5F"/>
                </a:solidFill>
                <a:latin typeface="Arial"/>
                <a:ea typeface="Arial"/>
                <a:cs typeface="Arial"/>
                <a:sym typeface="Arial"/>
              </a:rPr>
              <a:t>May ONLY be used when hunting from FSS’s pre-positioned stands (in areas A and B only)</a:t>
            </a:r>
            <a:endParaRPr sz="1400">
              <a:latin typeface="Arial"/>
              <a:ea typeface="Arial"/>
              <a:cs typeface="Arial"/>
              <a:sym typeface="Arial"/>
            </a:endParaRPr>
          </a:p>
          <a:p>
            <a:pPr indent="-145415" lvl="0" marL="183515" rtl="0" algn="l">
              <a:lnSpc>
                <a:spcPct val="100000"/>
              </a:lnSpc>
              <a:spcBef>
                <a:spcPts val="635"/>
              </a:spcBef>
              <a:spcAft>
                <a:spcPts val="0"/>
              </a:spcAft>
              <a:buClr>
                <a:srgbClr val="001F5F"/>
              </a:buClr>
              <a:buSzPts val="1400"/>
              <a:buFont typeface="Arial"/>
              <a:buChar char="•"/>
            </a:pPr>
            <a:r>
              <a:rPr lang="en-US" sz="1400">
                <a:solidFill>
                  <a:srgbClr val="001F5F"/>
                </a:solidFill>
                <a:latin typeface="Arial"/>
                <a:ea typeface="Arial"/>
                <a:cs typeface="Arial"/>
                <a:sym typeface="Arial"/>
              </a:rPr>
              <a:t>May </a:t>
            </a:r>
            <a:r>
              <a:rPr b="1" lang="en-US" sz="1400">
                <a:solidFill>
                  <a:srgbClr val="001F5F"/>
                </a:solidFill>
                <a:latin typeface="Arial"/>
                <a:ea typeface="Arial"/>
                <a:cs typeface="Arial"/>
                <a:sym typeface="Arial"/>
              </a:rPr>
              <a:t>NEVER </a:t>
            </a:r>
            <a:r>
              <a:rPr lang="en-US" sz="1400">
                <a:solidFill>
                  <a:srgbClr val="001F5F"/>
                </a:solidFill>
                <a:latin typeface="Arial"/>
                <a:ea typeface="Arial"/>
                <a:cs typeface="Arial"/>
                <a:sym typeface="Arial"/>
              </a:rPr>
              <a:t>be used in Areas C and D</a:t>
            </a:r>
            <a:endParaRPr sz="1400">
              <a:latin typeface="Arial"/>
              <a:ea typeface="Arial"/>
              <a:cs typeface="Arial"/>
              <a:sym typeface="Arial"/>
            </a:endParaRPr>
          </a:p>
          <a:p>
            <a:pPr indent="-145415" lvl="0" marL="183515" rtl="0" algn="l">
              <a:lnSpc>
                <a:spcPct val="100000"/>
              </a:lnSpc>
              <a:spcBef>
                <a:spcPts val="625"/>
              </a:spcBef>
              <a:spcAft>
                <a:spcPts val="0"/>
              </a:spcAft>
              <a:buClr>
                <a:srgbClr val="001F5F"/>
              </a:buClr>
              <a:buSzPts val="1400"/>
              <a:buFont typeface="Arial"/>
              <a:buChar char="•"/>
            </a:pPr>
            <a:r>
              <a:rPr lang="en-US" sz="1400">
                <a:solidFill>
                  <a:srgbClr val="001F5F"/>
                </a:solidFill>
                <a:latin typeface="Arial"/>
                <a:ea typeface="Arial"/>
                <a:cs typeface="Arial"/>
                <a:sym typeface="Arial"/>
              </a:rPr>
              <a:t>Are not permitted outside of Elevated Tree Stands when loaded.</a:t>
            </a:r>
            <a:endParaRPr sz="1400">
              <a:latin typeface="Arial"/>
              <a:ea typeface="Arial"/>
              <a:cs typeface="Arial"/>
              <a:sym typeface="Arial"/>
            </a:endParaRPr>
          </a:p>
          <a:p>
            <a:pPr indent="-165100" lvl="1" marL="526415" rtl="0" algn="l">
              <a:lnSpc>
                <a:spcPct val="100000"/>
              </a:lnSpc>
              <a:spcBef>
                <a:spcPts val="190"/>
              </a:spcBef>
              <a:spcAft>
                <a:spcPts val="0"/>
              </a:spcAft>
              <a:buClr>
                <a:srgbClr val="001F5F"/>
              </a:buClr>
              <a:buSzPts val="1400"/>
              <a:buFont typeface="Arial"/>
              <a:buChar char="•"/>
            </a:pPr>
            <a:r>
              <a:rPr lang="en-US" sz="1400">
                <a:solidFill>
                  <a:srgbClr val="001F5F"/>
                </a:solidFill>
                <a:latin typeface="Calibri"/>
                <a:ea typeface="Calibri"/>
                <a:cs typeface="Calibri"/>
                <a:sym typeface="Calibri"/>
              </a:rPr>
              <a:t>Loaded for a shotgun = having a shell in chamber, barrel, or magazine</a:t>
            </a:r>
            <a:endParaRPr sz="1400">
              <a:latin typeface="Calibri"/>
              <a:ea typeface="Calibri"/>
              <a:cs typeface="Calibri"/>
              <a:sym typeface="Calibri"/>
            </a:endParaRPr>
          </a:p>
          <a:p>
            <a:pPr indent="-165100" lvl="1" marL="526415" marR="386080" rtl="0" algn="l">
              <a:lnSpc>
                <a:spcPct val="107857"/>
              </a:lnSpc>
              <a:spcBef>
                <a:spcPts val="420"/>
              </a:spcBef>
              <a:spcAft>
                <a:spcPts val="0"/>
              </a:spcAft>
              <a:buClr>
                <a:srgbClr val="001F5F"/>
              </a:buClr>
              <a:buSzPts val="1400"/>
              <a:buFont typeface="Arial"/>
              <a:buChar char="•"/>
            </a:pPr>
            <a:r>
              <a:rPr lang="en-US" sz="1400">
                <a:solidFill>
                  <a:srgbClr val="001F5F"/>
                </a:solidFill>
                <a:latin typeface="Calibri"/>
                <a:ea typeface="Calibri"/>
                <a:cs typeface="Calibri"/>
                <a:sym typeface="Calibri"/>
              </a:rPr>
              <a:t>Loaded for a muzzleloader = having a primer, cap, or other ignition device in place on weapon with a powder charge in barrel</a:t>
            </a:r>
            <a:endParaRPr sz="1400">
              <a:latin typeface="Calibri"/>
              <a:ea typeface="Calibri"/>
              <a:cs typeface="Calibri"/>
              <a:sym typeface="Calibri"/>
            </a:endParaRPr>
          </a:p>
        </p:txBody>
      </p:sp>
      <p:sp>
        <p:nvSpPr>
          <p:cNvPr id="208" name="Google Shape;208;g1ed3cfea732_0_445"/>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209" name="Google Shape;209;g1ed3cfea732_0_445"/>
          <p:cNvSpPr txBox="1"/>
          <p:nvPr>
            <p:ph type="title"/>
          </p:nvPr>
        </p:nvSpPr>
        <p:spPr>
          <a:xfrm>
            <a:off x="1978155" y="101175"/>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210" name="Google Shape;210;g1ed3cfea732_0_445"/>
          <p:cNvSpPr txBox="1"/>
          <p:nvPr/>
        </p:nvSpPr>
        <p:spPr>
          <a:xfrm>
            <a:off x="3279138" y="602969"/>
            <a:ext cx="2584500" cy="822600"/>
          </a:xfrm>
          <a:prstGeom prst="rect">
            <a:avLst/>
          </a:prstGeom>
          <a:noFill/>
          <a:ln>
            <a:noFill/>
          </a:ln>
        </p:spPr>
        <p:txBody>
          <a:bodyPr anchorCtr="0" anchor="t" bIns="0" lIns="0" spcFirstLastPara="1" rIns="0" wrap="square" tIns="53975">
            <a:spAutoFit/>
          </a:bodyPr>
          <a:lstStyle/>
          <a:p>
            <a:pPr indent="188595"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Areas: Safety Guidelines</a:t>
            </a:r>
            <a:endParaRPr sz="2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ed3cfea732_0_452"/>
          <p:cNvSpPr txBox="1"/>
          <p:nvPr/>
        </p:nvSpPr>
        <p:spPr>
          <a:xfrm>
            <a:off x="201056" y="1513687"/>
            <a:ext cx="4921200" cy="2989500"/>
          </a:xfrm>
          <a:prstGeom prst="rect">
            <a:avLst/>
          </a:prstGeom>
          <a:noFill/>
          <a:ln>
            <a:noFill/>
          </a:ln>
        </p:spPr>
        <p:txBody>
          <a:bodyPr anchorCtr="0" anchor="t" bIns="0" lIns="0" spcFirstLastPara="1" rIns="0" wrap="square" tIns="93325">
            <a:spAutoFit/>
          </a:bodyPr>
          <a:lstStyle/>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Area Location</a:t>
            </a:r>
            <a:endParaRPr sz="1200">
              <a:latin typeface="Arial"/>
              <a:ea typeface="Arial"/>
              <a:cs typeface="Arial"/>
              <a:sym typeface="Arial"/>
            </a:endParaRPr>
          </a:p>
          <a:p>
            <a:pPr indent="-304800" lvl="0" marL="469900" marR="5080" rtl="0" algn="l">
              <a:lnSpc>
                <a:spcPct val="107857"/>
              </a:lnSpc>
              <a:spcBef>
                <a:spcPts val="825"/>
              </a:spcBef>
              <a:spcAft>
                <a:spcPts val="0"/>
              </a:spcAft>
              <a:buClr>
                <a:srgbClr val="001F5F"/>
              </a:buClr>
              <a:buSzPts val="1200"/>
              <a:buFont typeface="Arial"/>
              <a:buChar char="•"/>
            </a:pPr>
            <a:r>
              <a:rPr lang="en-US" sz="1200">
                <a:solidFill>
                  <a:srgbClr val="001F5F"/>
                </a:solidFill>
                <a:latin typeface="Arial"/>
                <a:ea typeface="Arial"/>
                <a:cs typeface="Arial"/>
                <a:sym typeface="Arial"/>
              </a:rPr>
              <a:t>Located south and west of Explosive Ordnance Disposal range. Bordered on east and north by Explosive Ordnance Disposal range fences. Bordered on west by a creek and on south by Neuse River.</a:t>
            </a:r>
            <a:endParaRPr sz="1200">
              <a:latin typeface="Arial"/>
              <a:ea typeface="Arial"/>
              <a:cs typeface="Arial"/>
              <a:sym typeface="Arial"/>
            </a:endParaRPr>
          </a:p>
          <a:p>
            <a:pPr indent="-304800" lvl="0" marL="469900" marR="98425" rtl="0" algn="l">
              <a:lnSpc>
                <a:spcPct val="107857"/>
              </a:lnSpc>
              <a:spcBef>
                <a:spcPts val="10"/>
              </a:spcBef>
              <a:spcAft>
                <a:spcPts val="0"/>
              </a:spcAft>
              <a:buClr>
                <a:srgbClr val="001F5F"/>
              </a:buClr>
              <a:buSzPts val="1200"/>
              <a:buFont typeface="Arial"/>
              <a:buChar char="•"/>
            </a:pPr>
            <a:r>
              <a:rPr lang="en-US" sz="1200">
                <a:solidFill>
                  <a:srgbClr val="001F5F"/>
                </a:solidFill>
                <a:latin typeface="Arial"/>
                <a:ea typeface="Arial"/>
                <a:cs typeface="Arial"/>
                <a:sym typeface="Arial"/>
              </a:rPr>
              <a:t>Hunter entry/exit gate is P-11, located on northeast end of area. </a:t>
            </a:r>
            <a:r>
              <a:rPr b="1" lang="en-US" sz="1200">
                <a:solidFill>
                  <a:srgbClr val="001F5F"/>
                </a:solidFill>
                <a:latin typeface="Arial"/>
                <a:ea typeface="Arial"/>
                <a:cs typeface="Arial"/>
                <a:sym typeface="Arial"/>
              </a:rPr>
              <a:t>Coordinates: </a:t>
            </a:r>
            <a:r>
              <a:rPr lang="en-US" sz="1200" u="sng">
                <a:solidFill>
                  <a:srgbClr val="0562C1"/>
                </a:solidFill>
                <a:latin typeface="Arial"/>
                <a:ea typeface="Arial"/>
                <a:cs typeface="Arial"/>
                <a:sym typeface="Arial"/>
                <a:hlinkClick r:id="rId3">
                  <a:extLst>
                    <a:ext uri="{A12FA001-AC4F-418D-AE19-62706E023703}">
                      <ahyp:hlinkClr val="tx"/>
                    </a:ext>
                  </a:extLst>
                </a:hlinkClick>
              </a:rPr>
              <a:t>35.329603, -77.973189</a:t>
            </a:r>
            <a:endParaRPr sz="1200">
              <a:latin typeface="Arial"/>
              <a:ea typeface="Arial"/>
              <a:cs typeface="Arial"/>
              <a:sym typeface="Arial"/>
            </a:endParaRPr>
          </a:p>
          <a:p>
            <a:pPr indent="0" lvl="0" marL="0" rtl="0" algn="l">
              <a:lnSpc>
                <a:spcPct val="100000"/>
              </a:lnSpc>
              <a:spcBef>
                <a:spcPts val="135"/>
              </a:spcBef>
              <a:spcAft>
                <a:spcPts val="0"/>
              </a:spcAft>
              <a:buClr>
                <a:srgbClr val="001F5F"/>
              </a:buClr>
              <a:buSzPts val="1400"/>
              <a:buFont typeface="Arial"/>
              <a:buNone/>
            </a:pPr>
            <a:r>
              <a:t/>
            </a:r>
            <a:endParaRPr sz="1200">
              <a:latin typeface="Arial"/>
              <a:ea typeface="Arial"/>
              <a:cs typeface="Arial"/>
              <a:sym typeface="Arial"/>
            </a:endParaRPr>
          </a:p>
          <a:p>
            <a:pPr indent="0" lvl="0" marL="12700" rtl="0" algn="l">
              <a:lnSpc>
                <a:spcPct val="113928"/>
              </a:lnSpc>
              <a:spcBef>
                <a:spcPts val="0"/>
              </a:spcBef>
              <a:spcAft>
                <a:spcPts val="0"/>
              </a:spcAft>
              <a:buNone/>
            </a:pPr>
            <a:r>
              <a:rPr b="1" lang="en-US" sz="1200">
                <a:solidFill>
                  <a:srgbClr val="001F5F"/>
                </a:solidFill>
                <a:latin typeface="Arial"/>
                <a:ea typeface="Arial"/>
                <a:cs typeface="Arial"/>
                <a:sym typeface="Arial"/>
              </a:rPr>
              <a:t>Area Access</a:t>
            </a:r>
            <a:endParaRPr sz="1200">
              <a:latin typeface="Arial"/>
              <a:ea typeface="Arial"/>
              <a:cs typeface="Arial"/>
              <a:sym typeface="Arial"/>
            </a:endParaRPr>
          </a:p>
          <a:p>
            <a:pPr indent="-304800" lvl="0" marL="469900" marR="17145" rtl="0" algn="l">
              <a:lnSpc>
                <a:spcPct val="107857"/>
              </a:lnSpc>
              <a:spcBef>
                <a:spcPts val="105"/>
              </a:spcBef>
              <a:spcAft>
                <a:spcPts val="0"/>
              </a:spcAft>
              <a:buClr>
                <a:srgbClr val="001F5F"/>
              </a:buClr>
              <a:buSzPts val="1200"/>
              <a:buFont typeface="Arial"/>
              <a:buChar char="•"/>
            </a:pPr>
            <a:r>
              <a:rPr lang="en-US" sz="1200">
                <a:solidFill>
                  <a:srgbClr val="001F5F"/>
                </a:solidFill>
                <a:latin typeface="Arial"/>
                <a:ea typeface="Arial"/>
                <a:cs typeface="Arial"/>
                <a:sym typeface="Arial"/>
              </a:rPr>
              <a:t>To access Area A, Hunters will need to pass through the Ammo drop-arm gate on the Flightline perimeter road.</a:t>
            </a:r>
            <a:endParaRPr sz="1200">
              <a:latin typeface="Arial"/>
              <a:ea typeface="Arial"/>
              <a:cs typeface="Arial"/>
              <a:sym typeface="Arial"/>
            </a:endParaRPr>
          </a:p>
          <a:p>
            <a:pPr indent="-304800" lvl="0" marL="469900" marR="87630" rtl="0" algn="l">
              <a:lnSpc>
                <a:spcPct val="107857"/>
              </a:lnSpc>
              <a:spcBef>
                <a:spcPts val="5"/>
              </a:spcBef>
              <a:spcAft>
                <a:spcPts val="0"/>
              </a:spcAft>
              <a:buClr>
                <a:srgbClr val="001F5F"/>
              </a:buClr>
              <a:buSzPts val="1200"/>
              <a:buFont typeface="Arial"/>
              <a:buChar char="•"/>
            </a:pPr>
            <a:r>
              <a:rPr lang="en-US" sz="1200">
                <a:solidFill>
                  <a:srgbClr val="001F5F"/>
                </a:solidFill>
                <a:latin typeface="Arial"/>
                <a:ea typeface="Arial"/>
                <a:cs typeface="Arial"/>
                <a:sym typeface="Arial"/>
              </a:rPr>
              <a:t>While picking up the keys at the Armory, Hunters will also need to ask for the code to the AMMO #2219 gate. Located just past BLDG# 2219.</a:t>
            </a:r>
            <a:endParaRPr sz="1200">
              <a:latin typeface="Arial"/>
              <a:ea typeface="Arial"/>
              <a:cs typeface="Arial"/>
              <a:sym typeface="Arial"/>
            </a:endParaRPr>
          </a:p>
        </p:txBody>
      </p:sp>
      <p:grpSp>
        <p:nvGrpSpPr>
          <p:cNvPr id="216" name="Google Shape;216;g1ed3cfea732_0_452"/>
          <p:cNvGrpSpPr/>
          <p:nvPr/>
        </p:nvGrpSpPr>
        <p:grpSpPr>
          <a:xfrm>
            <a:off x="5387340" y="1886712"/>
            <a:ext cx="3127247" cy="4351019"/>
            <a:chOff x="5387340" y="1886712"/>
            <a:chExt cx="3127247" cy="4351019"/>
          </a:xfrm>
        </p:grpSpPr>
        <p:pic>
          <p:nvPicPr>
            <p:cNvPr id="217" name="Google Shape;217;g1ed3cfea732_0_452"/>
            <p:cNvPicPr preferRelativeResize="0"/>
            <p:nvPr/>
          </p:nvPicPr>
          <p:blipFill rotWithShape="1">
            <a:blip r:embed="rId4">
              <a:alphaModFix/>
            </a:blip>
            <a:srcRect b="0" l="0" r="0" t="0"/>
            <a:stretch/>
          </p:blipFill>
          <p:spPr>
            <a:xfrm>
              <a:off x="5387340" y="1886712"/>
              <a:ext cx="3127247" cy="4351019"/>
            </a:xfrm>
            <a:prstGeom prst="rect">
              <a:avLst/>
            </a:prstGeom>
            <a:noFill/>
            <a:ln>
              <a:noFill/>
            </a:ln>
          </p:spPr>
        </p:pic>
        <p:sp>
          <p:nvSpPr>
            <p:cNvPr id="218" name="Google Shape;218;g1ed3cfea732_0_452"/>
            <p:cNvSpPr/>
            <p:nvPr/>
          </p:nvSpPr>
          <p:spPr>
            <a:xfrm>
              <a:off x="7872069" y="2293315"/>
              <a:ext cx="62229" cy="31750"/>
            </a:xfrm>
            <a:custGeom>
              <a:rect b="b" l="l" r="r" t="t"/>
              <a:pathLst>
                <a:path extrusionOk="0" h="31750" w="62229">
                  <a:moveTo>
                    <a:pt x="61620" y="0"/>
                  </a:moveTo>
                  <a:lnTo>
                    <a:pt x="0" y="0"/>
                  </a:lnTo>
                  <a:lnTo>
                    <a:pt x="0" y="31369"/>
                  </a:lnTo>
                  <a:lnTo>
                    <a:pt x="61620" y="31369"/>
                  </a:lnTo>
                  <a:lnTo>
                    <a:pt x="61620" y="0"/>
                  </a:lnTo>
                  <a:close/>
                </a:path>
              </a:pathLst>
            </a:custGeom>
            <a:solidFill>
              <a:srgbClr val="6FAC4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9" name="Google Shape;219;g1ed3cfea732_0_452"/>
            <p:cNvPicPr preferRelativeResize="0"/>
            <p:nvPr/>
          </p:nvPicPr>
          <p:blipFill rotWithShape="1">
            <a:blip r:embed="rId5">
              <a:alphaModFix/>
            </a:blip>
            <a:srcRect b="0" l="0" r="0" t="0"/>
            <a:stretch/>
          </p:blipFill>
          <p:spPr>
            <a:xfrm>
              <a:off x="6893862" y="2061324"/>
              <a:ext cx="959523" cy="432012"/>
            </a:xfrm>
            <a:prstGeom prst="rect">
              <a:avLst/>
            </a:prstGeom>
            <a:noFill/>
            <a:ln>
              <a:noFill/>
            </a:ln>
          </p:spPr>
        </p:pic>
        <p:sp>
          <p:nvSpPr>
            <p:cNvPr id="220" name="Google Shape;220;g1ed3cfea732_0_452"/>
            <p:cNvSpPr/>
            <p:nvPr/>
          </p:nvSpPr>
          <p:spPr>
            <a:xfrm>
              <a:off x="7872069" y="2293315"/>
              <a:ext cx="62229" cy="31750"/>
            </a:xfrm>
            <a:custGeom>
              <a:rect b="b" l="l" r="r" t="t"/>
              <a:pathLst>
                <a:path extrusionOk="0" h="31750" w="62229">
                  <a:moveTo>
                    <a:pt x="0" y="0"/>
                  </a:moveTo>
                  <a:lnTo>
                    <a:pt x="61620" y="0"/>
                  </a:lnTo>
                  <a:lnTo>
                    <a:pt x="61620" y="31369"/>
                  </a:lnTo>
                  <a:lnTo>
                    <a:pt x="0" y="3136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1" name="Google Shape;221;g1ed3cfea732_0_452"/>
            <p:cNvSpPr/>
            <p:nvPr/>
          </p:nvSpPr>
          <p:spPr>
            <a:xfrm>
              <a:off x="7953521" y="2204022"/>
              <a:ext cx="198754" cy="164464"/>
            </a:xfrm>
            <a:custGeom>
              <a:rect b="b" l="l" r="r" t="t"/>
              <a:pathLst>
                <a:path extrusionOk="0" h="164464" w="198754">
                  <a:moveTo>
                    <a:pt x="198373" y="46101"/>
                  </a:moveTo>
                  <a:lnTo>
                    <a:pt x="167004" y="46101"/>
                  </a:lnTo>
                  <a:lnTo>
                    <a:pt x="167004" y="164312"/>
                  </a:lnTo>
                  <a:lnTo>
                    <a:pt x="198373" y="164312"/>
                  </a:lnTo>
                  <a:lnTo>
                    <a:pt x="198373" y="46101"/>
                  </a:lnTo>
                  <a:close/>
                </a:path>
                <a:path extrusionOk="0" h="164464" w="198754">
                  <a:moveTo>
                    <a:pt x="198373" y="0"/>
                  </a:moveTo>
                  <a:lnTo>
                    <a:pt x="172923" y="0"/>
                  </a:lnTo>
                  <a:lnTo>
                    <a:pt x="169680" y="7243"/>
                  </a:lnTo>
                  <a:lnTo>
                    <a:pt x="165304" y="14020"/>
                  </a:lnTo>
                  <a:lnTo>
                    <a:pt x="132759" y="38954"/>
                  </a:lnTo>
                  <a:lnTo>
                    <a:pt x="126491" y="41414"/>
                  </a:lnTo>
                  <a:lnTo>
                    <a:pt x="126491" y="69875"/>
                  </a:lnTo>
                  <a:lnTo>
                    <a:pt x="137769" y="65503"/>
                  </a:lnTo>
                  <a:lnTo>
                    <a:pt x="148282" y="60083"/>
                  </a:lnTo>
                  <a:lnTo>
                    <a:pt x="158028" y="53616"/>
                  </a:lnTo>
                  <a:lnTo>
                    <a:pt x="167004" y="46101"/>
                  </a:lnTo>
                  <a:lnTo>
                    <a:pt x="198373" y="46101"/>
                  </a:lnTo>
                  <a:lnTo>
                    <a:pt x="198373" y="0"/>
                  </a:lnTo>
                  <a:close/>
                </a:path>
                <a:path extrusionOk="0" h="164464" w="198754">
                  <a:moveTo>
                    <a:pt x="71881" y="46101"/>
                  </a:moveTo>
                  <a:lnTo>
                    <a:pt x="40512" y="46101"/>
                  </a:lnTo>
                  <a:lnTo>
                    <a:pt x="40512" y="164312"/>
                  </a:lnTo>
                  <a:lnTo>
                    <a:pt x="71881" y="164312"/>
                  </a:lnTo>
                  <a:lnTo>
                    <a:pt x="71881" y="46101"/>
                  </a:lnTo>
                  <a:close/>
                </a:path>
                <a:path extrusionOk="0" h="164464" w="198754">
                  <a:moveTo>
                    <a:pt x="71881" y="0"/>
                  </a:moveTo>
                  <a:lnTo>
                    <a:pt x="46431" y="0"/>
                  </a:lnTo>
                  <a:lnTo>
                    <a:pt x="43188" y="7243"/>
                  </a:lnTo>
                  <a:lnTo>
                    <a:pt x="38812" y="14020"/>
                  </a:lnTo>
                  <a:lnTo>
                    <a:pt x="6267" y="38954"/>
                  </a:lnTo>
                  <a:lnTo>
                    <a:pt x="0" y="41414"/>
                  </a:lnTo>
                  <a:lnTo>
                    <a:pt x="0" y="69875"/>
                  </a:lnTo>
                  <a:lnTo>
                    <a:pt x="11277" y="65503"/>
                  </a:lnTo>
                  <a:lnTo>
                    <a:pt x="21790" y="60083"/>
                  </a:lnTo>
                  <a:lnTo>
                    <a:pt x="31536" y="53616"/>
                  </a:lnTo>
                  <a:lnTo>
                    <a:pt x="40512" y="46101"/>
                  </a:lnTo>
                  <a:lnTo>
                    <a:pt x="71881" y="46101"/>
                  </a:lnTo>
                  <a:lnTo>
                    <a:pt x="71881" y="0"/>
                  </a:lnTo>
                  <a:close/>
                </a:path>
              </a:pathLst>
            </a:custGeom>
            <a:solidFill>
              <a:srgbClr val="6FAC4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2" name="Google Shape;222;g1ed3cfea732_0_452"/>
            <p:cNvSpPr/>
            <p:nvPr/>
          </p:nvSpPr>
          <p:spPr>
            <a:xfrm>
              <a:off x="7953521" y="2204022"/>
              <a:ext cx="198754" cy="164464"/>
            </a:xfrm>
            <a:custGeom>
              <a:rect b="b" l="l" r="r" t="t"/>
              <a:pathLst>
                <a:path extrusionOk="0" h="164464" w="198754">
                  <a:moveTo>
                    <a:pt x="172923" y="0"/>
                  </a:moveTo>
                  <a:lnTo>
                    <a:pt x="198373" y="0"/>
                  </a:lnTo>
                  <a:lnTo>
                    <a:pt x="198373" y="164312"/>
                  </a:lnTo>
                  <a:lnTo>
                    <a:pt x="167004" y="164312"/>
                  </a:lnTo>
                  <a:lnTo>
                    <a:pt x="167004" y="46101"/>
                  </a:lnTo>
                  <a:lnTo>
                    <a:pt x="158028" y="53616"/>
                  </a:lnTo>
                  <a:lnTo>
                    <a:pt x="148282" y="60083"/>
                  </a:lnTo>
                  <a:lnTo>
                    <a:pt x="137769" y="65503"/>
                  </a:lnTo>
                  <a:lnTo>
                    <a:pt x="126491" y="69875"/>
                  </a:lnTo>
                  <a:lnTo>
                    <a:pt x="126491" y="41414"/>
                  </a:lnTo>
                  <a:lnTo>
                    <a:pt x="132759" y="38954"/>
                  </a:lnTo>
                  <a:lnTo>
                    <a:pt x="139293" y="35594"/>
                  </a:lnTo>
                  <a:lnTo>
                    <a:pt x="169680" y="7243"/>
                  </a:lnTo>
                  <a:lnTo>
                    <a:pt x="172923" y="0"/>
                  </a:lnTo>
                  <a:close/>
                </a:path>
                <a:path extrusionOk="0" h="164464" w="198754">
                  <a:moveTo>
                    <a:pt x="46431" y="0"/>
                  </a:moveTo>
                  <a:lnTo>
                    <a:pt x="71881" y="0"/>
                  </a:lnTo>
                  <a:lnTo>
                    <a:pt x="71881" y="164312"/>
                  </a:lnTo>
                  <a:lnTo>
                    <a:pt x="40512" y="164312"/>
                  </a:lnTo>
                  <a:lnTo>
                    <a:pt x="40512" y="46101"/>
                  </a:lnTo>
                  <a:lnTo>
                    <a:pt x="31536" y="53616"/>
                  </a:lnTo>
                  <a:lnTo>
                    <a:pt x="21790" y="60083"/>
                  </a:lnTo>
                  <a:lnTo>
                    <a:pt x="11277" y="65503"/>
                  </a:lnTo>
                  <a:lnTo>
                    <a:pt x="0" y="69875"/>
                  </a:lnTo>
                  <a:lnTo>
                    <a:pt x="0" y="41414"/>
                  </a:lnTo>
                  <a:lnTo>
                    <a:pt x="6267" y="38954"/>
                  </a:lnTo>
                  <a:lnTo>
                    <a:pt x="12801" y="35594"/>
                  </a:lnTo>
                  <a:lnTo>
                    <a:pt x="43188" y="7243"/>
                  </a:lnTo>
                  <a:lnTo>
                    <a:pt x="46431"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23" name="Google Shape;223;g1ed3cfea732_0_452"/>
          <p:cNvSpPr txBox="1"/>
          <p:nvPr>
            <p:ph type="title"/>
          </p:nvPr>
        </p:nvSpPr>
        <p:spPr>
          <a:xfrm>
            <a:off x="1766119" y="-1988"/>
            <a:ext cx="5611800" cy="1436100"/>
          </a:xfrm>
          <a:prstGeom prst="rect">
            <a:avLst/>
          </a:prstGeom>
          <a:noFill/>
          <a:ln>
            <a:noFill/>
          </a:ln>
        </p:spPr>
        <p:txBody>
          <a:bodyPr anchorCtr="0" anchor="t" bIns="0" lIns="0" spcFirstLastPara="1" rIns="0" wrap="square" tIns="105775">
            <a:spAutoFit/>
          </a:bodyPr>
          <a:lstStyle/>
          <a:p>
            <a:pPr indent="0" lvl="0" marL="273050" rtl="0" algn="l">
              <a:lnSpc>
                <a:spcPct val="100000"/>
              </a:lnSpc>
              <a:spcBef>
                <a:spcPts val="0"/>
              </a:spcBef>
              <a:spcAft>
                <a:spcPts val="0"/>
              </a:spcAft>
              <a:buNone/>
            </a:pPr>
            <a:r>
              <a:rPr lang="en-US"/>
              <a:t>ODR HUNTING PROGRAM</a:t>
            </a:r>
            <a:endParaRPr/>
          </a:p>
          <a:p>
            <a:pPr indent="248284" lvl="0" marL="1464945" marR="1402715" rtl="0" algn="l">
              <a:lnSpc>
                <a:spcPct val="107916"/>
              </a:lnSpc>
              <a:spcBef>
                <a:spcPts val="415"/>
              </a:spcBef>
              <a:spcAft>
                <a:spcPts val="0"/>
              </a:spcAft>
              <a:buNone/>
            </a:pPr>
            <a:r>
              <a:rPr lang="en-US" sz="2400"/>
              <a:t>Hunting Areas: </a:t>
            </a:r>
            <a:r>
              <a:rPr lang="en-US" sz="2400">
                <a:solidFill>
                  <a:srgbClr val="6FAC46"/>
                </a:solidFill>
              </a:rPr>
              <a:t>Area A (Gate P-11)</a:t>
            </a:r>
            <a:endParaRPr sz="2400"/>
          </a:p>
        </p:txBody>
      </p:sp>
      <p:pic>
        <p:nvPicPr>
          <p:cNvPr id="224" name="Google Shape;224;g1ed3cfea732_0_452"/>
          <p:cNvPicPr preferRelativeResize="0"/>
          <p:nvPr/>
        </p:nvPicPr>
        <p:blipFill rotWithShape="1">
          <a:blip r:embed="rId6">
            <a:alphaModFix/>
          </a:blip>
          <a:srcRect b="0" l="0" r="0" t="0"/>
          <a:stretch/>
        </p:blipFill>
        <p:spPr>
          <a:xfrm>
            <a:off x="3115055" y="4587240"/>
            <a:ext cx="2090927" cy="1644395"/>
          </a:xfrm>
          <a:prstGeom prst="rect">
            <a:avLst/>
          </a:prstGeom>
          <a:noFill/>
          <a:ln>
            <a:noFill/>
          </a:ln>
        </p:spPr>
      </p:pic>
      <p:grpSp>
        <p:nvGrpSpPr>
          <p:cNvPr id="225" name="Google Shape;225;g1ed3cfea732_0_452"/>
          <p:cNvGrpSpPr/>
          <p:nvPr/>
        </p:nvGrpSpPr>
        <p:grpSpPr>
          <a:xfrm>
            <a:off x="142659" y="4553124"/>
            <a:ext cx="2664548" cy="1678511"/>
            <a:chOff x="142659" y="4553124"/>
            <a:chExt cx="2664548" cy="1678511"/>
          </a:xfrm>
        </p:grpSpPr>
        <p:pic>
          <p:nvPicPr>
            <p:cNvPr id="226" name="Google Shape;226;g1ed3cfea732_0_452"/>
            <p:cNvPicPr preferRelativeResize="0"/>
            <p:nvPr/>
          </p:nvPicPr>
          <p:blipFill rotWithShape="1">
            <a:blip r:embed="rId7">
              <a:alphaModFix/>
            </a:blip>
            <a:srcRect b="0" l="0" r="0" t="0"/>
            <a:stretch/>
          </p:blipFill>
          <p:spPr>
            <a:xfrm>
              <a:off x="847343" y="4587240"/>
              <a:ext cx="1959864" cy="1644395"/>
            </a:xfrm>
            <a:prstGeom prst="rect">
              <a:avLst/>
            </a:prstGeom>
            <a:noFill/>
            <a:ln>
              <a:noFill/>
            </a:ln>
          </p:spPr>
        </p:pic>
        <p:sp>
          <p:nvSpPr>
            <p:cNvPr id="227" name="Google Shape;227;g1ed3cfea732_0_452"/>
            <p:cNvSpPr/>
            <p:nvPr/>
          </p:nvSpPr>
          <p:spPr>
            <a:xfrm>
              <a:off x="1617726" y="5506974"/>
              <a:ext cx="462280" cy="422275"/>
            </a:xfrm>
            <a:custGeom>
              <a:rect b="b" l="l" r="r" t="t"/>
              <a:pathLst>
                <a:path extrusionOk="0" h="422275" w="462280">
                  <a:moveTo>
                    <a:pt x="0" y="211073"/>
                  </a:moveTo>
                  <a:lnTo>
                    <a:pt x="4690" y="168535"/>
                  </a:lnTo>
                  <a:lnTo>
                    <a:pt x="18143" y="128914"/>
                  </a:lnTo>
                  <a:lnTo>
                    <a:pt x="39430" y="93060"/>
                  </a:lnTo>
                  <a:lnTo>
                    <a:pt x="67622" y="61822"/>
                  </a:lnTo>
                  <a:lnTo>
                    <a:pt x="101792" y="36048"/>
                  </a:lnTo>
                  <a:lnTo>
                    <a:pt x="141012" y="16587"/>
                  </a:lnTo>
                  <a:lnTo>
                    <a:pt x="184352" y="4288"/>
                  </a:lnTo>
                  <a:lnTo>
                    <a:pt x="230886" y="0"/>
                  </a:lnTo>
                  <a:lnTo>
                    <a:pt x="277419" y="4288"/>
                  </a:lnTo>
                  <a:lnTo>
                    <a:pt x="320759" y="16587"/>
                  </a:lnTo>
                  <a:lnTo>
                    <a:pt x="359979" y="36048"/>
                  </a:lnTo>
                  <a:lnTo>
                    <a:pt x="394149" y="61822"/>
                  </a:lnTo>
                  <a:lnTo>
                    <a:pt x="422341" y="93060"/>
                  </a:lnTo>
                  <a:lnTo>
                    <a:pt x="443628" y="128914"/>
                  </a:lnTo>
                  <a:lnTo>
                    <a:pt x="457081" y="168535"/>
                  </a:lnTo>
                  <a:lnTo>
                    <a:pt x="461772" y="211073"/>
                  </a:lnTo>
                  <a:lnTo>
                    <a:pt x="457081" y="253612"/>
                  </a:lnTo>
                  <a:lnTo>
                    <a:pt x="443628" y="293233"/>
                  </a:lnTo>
                  <a:lnTo>
                    <a:pt x="422341" y="329087"/>
                  </a:lnTo>
                  <a:lnTo>
                    <a:pt x="394149" y="360325"/>
                  </a:lnTo>
                  <a:lnTo>
                    <a:pt x="359979" y="386099"/>
                  </a:lnTo>
                  <a:lnTo>
                    <a:pt x="320759" y="405560"/>
                  </a:lnTo>
                  <a:lnTo>
                    <a:pt x="277419" y="417859"/>
                  </a:lnTo>
                  <a:lnTo>
                    <a:pt x="230886" y="422147"/>
                  </a:lnTo>
                  <a:lnTo>
                    <a:pt x="184352" y="417859"/>
                  </a:lnTo>
                  <a:lnTo>
                    <a:pt x="141012" y="405560"/>
                  </a:lnTo>
                  <a:lnTo>
                    <a:pt x="101792" y="386099"/>
                  </a:lnTo>
                  <a:lnTo>
                    <a:pt x="67622" y="360325"/>
                  </a:lnTo>
                  <a:lnTo>
                    <a:pt x="39430" y="329087"/>
                  </a:lnTo>
                  <a:lnTo>
                    <a:pt x="18143" y="293233"/>
                  </a:lnTo>
                  <a:lnTo>
                    <a:pt x="4690" y="253612"/>
                  </a:lnTo>
                  <a:lnTo>
                    <a:pt x="0" y="211073"/>
                  </a:lnTo>
                  <a:close/>
                </a:path>
              </a:pathLst>
            </a:custGeom>
            <a:noFill/>
            <a:ln cap="flat" cmpd="sng" w="254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28" name="Google Shape;228;g1ed3cfea732_0_452"/>
            <p:cNvPicPr preferRelativeResize="0"/>
            <p:nvPr/>
          </p:nvPicPr>
          <p:blipFill rotWithShape="1">
            <a:blip r:embed="rId8">
              <a:alphaModFix/>
            </a:blip>
            <a:srcRect b="0" l="0" r="0" t="0"/>
            <a:stretch/>
          </p:blipFill>
          <p:spPr>
            <a:xfrm>
              <a:off x="156971" y="4567428"/>
              <a:ext cx="1382267" cy="1306067"/>
            </a:xfrm>
            <a:prstGeom prst="rect">
              <a:avLst/>
            </a:prstGeom>
            <a:noFill/>
            <a:ln>
              <a:noFill/>
            </a:ln>
          </p:spPr>
        </p:pic>
        <p:sp>
          <p:nvSpPr>
            <p:cNvPr id="229" name="Google Shape;229;g1ed3cfea732_0_452"/>
            <p:cNvSpPr/>
            <p:nvPr/>
          </p:nvSpPr>
          <p:spPr>
            <a:xfrm>
              <a:off x="142659" y="4553124"/>
              <a:ext cx="1410970" cy="1334770"/>
            </a:xfrm>
            <a:custGeom>
              <a:rect b="b" l="l" r="r" t="t"/>
              <a:pathLst>
                <a:path extrusionOk="0" h="1334770" w="1410970">
                  <a:moveTo>
                    <a:pt x="705446" y="0"/>
                  </a:moveTo>
                  <a:lnTo>
                    <a:pt x="777468" y="3441"/>
                  </a:lnTo>
                  <a:lnTo>
                    <a:pt x="847445" y="13525"/>
                  </a:lnTo>
                  <a:lnTo>
                    <a:pt x="914996" y="29933"/>
                  </a:lnTo>
                  <a:lnTo>
                    <a:pt x="979779" y="52336"/>
                  </a:lnTo>
                  <a:lnTo>
                    <a:pt x="1041412" y="80391"/>
                  </a:lnTo>
                  <a:lnTo>
                    <a:pt x="1099566" y="113779"/>
                  </a:lnTo>
                  <a:lnTo>
                    <a:pt x="1153871" y="152146"/>
                  </a:lnTo>
                  <a:lnTo>
                    <a:pt x="1203972" y="195173"/>
                  </a:lnTo>
                  <a:lnTo>
                    <a:pt x="1249540" y="242544"/>
                  </a:lnTo>
                  <a:lnTo>
                    <a:pt x="1290180" y="293903"/>
                  </a:lnTo>
                  <a:lnTo>
                    <a:pt x="1325562" y="348932"/>
                  </a:lnTo>
                  <a:lnTo>
                    <a:pt x="1355331" y="407301"/>
                  </a:lnTo>
                  <a:lnTo>
                    <a:pt x="1379105" y="468680"/>
                  </a:lnTo>
                  <a:lnTo>
                    <a:pt x="1396517" y="532701"/>
                  </a:lnTo>
                  <a:lnTo>
                    <a:pt x="1407236" y="599046"/>
                  </a:lnTo>
                  <a:lnTo>
                    <a:pt x="1410893" y="667334"/>
                  </a:lnTo>
                  <a:lnTo>
                    <a:pt x="1407236" y="735634"/>
                  </a:lnTo>
                  <a:lnTo>
                    <a:pt x="1396530" y="801966"/>
                  </a:lnTo>
                  <a:lnTo>
                    <a:pt x="1379105" y="866000"/>
                  </a:lnTo>
                  <a:lnTo>
                    <a:pt x="1355331" y="927366"/>
                  </a:lnTo>
                  <a:lnTo>
                    <a:pt x="1325575" y="985735"/>
                  </a:lnTo>
                  <a:lnTo>
                    <a:pt x="1290180" y="1040777"/>
                  </a:lnTo>
                  <a:lnTo>
                    <a:pt x="1249540" y="1092136"/>
                  </a:lnTo>
                  <a:lnTo>
                    <a:pt x="1203972" y="1139494"/>
                  </a:lnTo>
                  <a:lnTo>
                    <a:pt x="1153871" y="1182535"/>
                  </a:lnTo>
                  <a:lnTo>
                    <a:pt x="1099566" y="1220901"/>
                  </a:lnTo>
                  <a:lnTo>
                    <a:pt x="1041412" y="1254277"/>
                  </a:lnTo>
                  <a:lnTo>
                    <a:pt x="979779" y="1282331"/>
                  </a:lnTo>
                  <a:lnTo>
                    <a:pt x="914996" y="1304734"/>
                  </a:lnTo>
                  <a:lnTo>
                    <a:pt x="847445" y="1321142"/>
                  </a:lnTo>
                  <a:lnTo>
                    <a:pt x="777468" y="1331239"/>
                  </a:lnTo>
                  <a:lnTo>
                    <a:pt x="705446" y="1334681"/>
                  </a:lnTo>
                  <a:lnTo>
                    <a:pt x="633425" y="1331239"/>
                  </a:lnTo>
                  <a:lnTo>
                    <a:pt x="563448" y="1321142"/>
                  </a:lnTo>
                  <a:lnTo>
                    <a:pt x="495896" y="1304734"/>
                  </a:lnTo>
                  <a:lnTo>
                    <a:pt x="431114" y="1282331"/>
                  </a:lnTo>
                  <a:lnTo>
                    <a:pt x="369481" y="1254277"/>
                  </a:lnTo>
                  <a:lnTo>
                    <a:pt x="311327" y="1220901"/>
                  </a:lnTo>
                  <a:lnTo>
                    <a:pt x="257022" y="1182535"/>
                  </a:lnTo>
                  <a:lnTo>
                    <a:pt x="206921" y="1139494"/>
                  </a:lnTo>
                  <a:lnTo>
                    <a:pt x="161353" y="1092136"/>
                  </a:lnTo>
                  <a:lnTo>
                    <a:pt x="120713" y="1040777"/>
                  </a:lnTo>
                  <a:lnTo>
                    <a:pt x="85318" y="985735"/>
                  </a:lnTo>
                  <a:lnTo>
                    <a:pt x="55562" y="927366"/>
                  </a:lnTo>
                  <a:lnTo>
                    <a:pt x="31788" y="866000"/>
                  </a:lnTo>
                  <a:lnTo>
                    <a:pt x="14376" y="801966"/>
                  </a:lnTo>
                  <a:lnTo>
                    <a:pt x="3657" y="735634"/>
                  </a:lnTo>
                  <a:lnTo>
                    <a:pt x="0" y="667334"/>
                  </a:lnTo>
                  <a:lnTo>
                    <a:pt x="3657" y="599046"/>
                  </a:lnTo>
                  <a:lnTo>
                    <a:pt x="14376" y="532701"/>
                  </a:lnTo>
                  <a:lnTo>
                    <a:pt x="31788" y="468680"/>
                  </a:lnTo>
                  <a:lnTo>
                    <a:pt x="55562" y="407301"/>
                  </a:lnTo>
                  <a:lnTo>
                    <a:pt x="85318" y="348932"/>
                  </a:lnTo>
                  <a:lnTo>
                    <a:pt x="120713" y="293903"/>
                  </a:lnTo>
                  <a:lnTo>
                    <a:pt x="161353" y="242544"/>
                  </a:lnTo>
                  <a:lnTo>
                    <a:pt x="206921" y="195173"/>
                  </a:lnTo>
                  <a:lnTo>
                    <a:pt x="257022" y="152146"/>
                  </a:lnTo>
                  <a:lnTo>
                    <a:pt x="311327" y="113779"/>
                  </a:lnTo>
                  <a:lnTo>
                    <a:pt x="369481" y="80391"/>
                  </a:lnTo>
                  <a:lnTo>
                    <a:pt x="431114" y="52336"/>
                  </a:lnTo>
                  <a:lnTo>
                    <a:pt x="495896" y="29933"/>
                  </a:lnTo>
                  <a:lnTo>
                    <a:pt x="563448" y="13525"/>
                  </a:lnTo>
                  <a:lnTo>
                    <a:pt x="633425" y="3441"/>
                  </a:lnTo>
                  <a:lnTo>
                    <a:pt x="705446" y="0"/>
                  </a:lnTo>
                  <a:close/>
                </a:path>
              </a:pathLst>
            </a:custGeom>
            <a:noFill/>
            <a:ln cap="flat" cmpd="sng" w="285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0" name="Google Shape;230;g1ed3cfea732_0_452"/>
            <p:cNvSpPr/>
            <p:nvPr/>
          </p:nvSpPr>
          <p:spPr>
            <a:xfrm>
              <a:off x="1337310" y="5567932"/>
              <a:ext cx="347980" cy="115570"/>
            </a:xfrm>
            <a:custGeom>
              <a:rect b="b" l="l" r="r" t="t"/>
              <a:pathLst>
                <a:path extrusionOk="0" h="115570" w="347980">
                  <a:moveTo>
                    <a:pt x="0" y="115125"/>
                  </a:moveTo>
                  <a:lnTo>
                    <a:pt x="347802" y="0"/>
                  </a:lnTo>
                </a:path>
              </a:pathLst>
            </a:custGeom>
            <a:noFill/>
            <a:ln cap="flat" cmpd="sng" w="285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31" name="Google Shape;231;g1ed3cfea732_0_452"/>
            <p:cNvPicPr preferRelativeResize="0"/>
            <p:nvPr/>
          </p:nvPicPr>
          <p:blipFill rotWithShape="1">
            <a:blip r:embed="rId9">
              <a:alphaModFix/>
            </a:blip>
            <a:srcRect b="0" l="0" r="0" t="0"/>
            <a:stretch/>
          </p:blipFill>
          <p:spPr>
            <a:xfrm>
              <a:off x="2304616" y="5202866"/>
              <a:ext cx="344004" cy="260637"/>
            </a:xfrm>
            <a:prstGeom prst="rect">
              <a:avLst/>
            </a:prstGeom>
            <a:noFill/>
            <a:ln>
              <a:noFill/>
            </a:ln>
          </p:spPr>
        </p:pic>
      </p:grpSp>
      <p:sp>
        <p:nvSpPr>
          <p:cNvPr id="232" name="Google Shape;232;g1ed3cfea732_0_452"/>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ed3cfea732_0_331"/>
          <p:cNvSpPr txBox="1"/>
          <p:nvPr>
            <p:ph type="title"/>
          </p:nvPr>
        </p:nvSpPr>
        <p:spPr>
          <a:xfrm>
            <a:off x="1766119" y="74212"/>
            <a:ext cx="5611800" cy="1259700"/>
          </a:xfrm>
          <a:prstGeom prst="rect">
            <a:avLst/>
          </a:prstGeom>
          <a:noFill/>
          <a:ln>
            <a:noFill/>
          </a:ln>
        </p:spPr>
        <p:txBody>
          <a:bodyPr anchorCtr="0" anchor="t" bIns="0" lIns="0" spcFirstLastPara="1" rIns="0" wrap="square" tIns="279450">
            <a:spAutoFit/>
          </a:bodyPr>
          <a:lstStyle/>
          <a:p>
            <a:pPr indent="0" lvl="0" marL="641350" rtl="0" algn="l">
              <a:lnSpc>
                <a:spcPct val="100000"/>
              </a:lnSpc>
              <a:spcBef>
                <a:spcPts val="0"/>
              </a:spcBef>
              <a:spcAft>
                <a:spcPts val="0"/>
              </a:spcAft>
              <a:buNone/>
            </a:pPr>
            <a:r>
              <a:rPr lang="en-US" u="sng"/>
              <a:t>ODR Hunting Program</a:t>
            </a:r>
            <a:endParaRPr/>
          </a:p>
          <a:p>
            <a:pPr indent="0" lvl="0" marL="139065" marR="137160" rtl="0" algn="ctr">
              <a:lnSpc>
                <a:spcPct val="100000"/>
              </a:lnSpc>
              <a:spcBef>
                <a:spcPts val="780"/>
              </a:spcBef>
              <a:spcAft>
                <a:spcPts val="0"/>
              </a:spcAft>
              <a:buNone/>
            </a:pPr>
            <a:r>
              <a:rPr lang="en-US" sz="2400"/>
              <a:t>Program Overview</a:t>
            </a:r>
            <a:endParaRPr sz="2400"/>
          </a:p>
        </p:txBody>
      </p:sp>
      <p:sp>
        <p:nvSpPr>
          <p:cNvPr id="78" name="Google Shape;78;g1ed3cfea732_0_331"/>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79" name="Google Shape;79;g1ed3cfea732_0_331"/>
          <p:cNvSpPr txBox="1"/>
          <p:nvPr/>
        </p:nvSpPr>
        <p:spPr>
          <a:xfrm>
            <a:off x="879649" y="2285119"/>
            <a:ext cx="7476000" cy="3156900"/>
          </a:xfrm>
          <a:prstGeom prst="rect">
            <a:avLst/>
          </a:prstGeom>
          <a:noFill/>
          <a:ln>
            <a:noFill/>
          </a:ln>
        </p:spPr>
        <p:txBody>
          <a:bodyPr anchorCtr="0" anchor="t" bIns="0" lIns="0" spcFirstLastPara="1" rIns="0" wrap="square" tIns="12050">
            <a:spAutoFit/>
          </a:bodyPr>
          <a:lstStyle/>
          <a:p>
            <a:pPr indent="0" lvl="0" marL="76835" rtl="0" algn="ctr">
              <a:lnSpc>
                <a:spcPct val="114062"/>
              </a:lnSpc>
              <a:spcBef>
                <a:spcPts val="0"/>
              </a:spcBef>
              <a:spcAft>
                <a:spcPts val="0"/>
              </a:spcAft>
              <a:buNone/>
            </a:pPr>
            <a:r>
              <a:rPr lang="en-US" sz="1600">
                <a:solidFill>
                  <a:srgbClr val="001F5F"/>
                </a:solidFill>
                <a:latin typeface="Arial"/>
                <a:ea typeface="Arial"/>
                <a:cs typeface="Arial"/>
                <a:sym typeface="Arial"/>
              </a:rPr>
              <a:t>A limited hunting program is authorized by the 4th Fighter Wing Commander.</a:t>
            </a:r>
            <a:endParaRPr sz="1600">
              <a:latin typeface="Arial"/>
              <a:ea typeface="Arial"/>
              <a:cs typeface="Arial"/>
              <a:sym typeface="Arial"/>
            </a:endParaRPr>
          </a:p>
          <a:p>
            <a:pPr indent="0" lvl="0" marL="88900" marR="5080" rtl="0" algn="ctr">
              <a:lnSpc>
                <a:spcPct val="108125"/>
              </a:lnSpc>
              <a:spcBef>
                <a:spcPts val="120"/>
              </a:spcBef>
              <a:spcAft>
                <a:spcPts val="0"/>
              </a:spcAft>
              <a:buNone/>
            </a:pPr>
            <a:r>
              <a:rPr lang="en-US" sz="1600">
                <a:solidFill>
                  <a:srgbClr val="001F5F"/>
                </a:solidFill>
                <a:latin typeface="Arial"/>
                <a:ea typeface="Arial"/>
                <a:cs typeface="Arial"/>
                <a:sym typeface="Arial"/>
              </a:rPr>
              <a:t>Authority to oversee and manage program is delegated to the 4th Mission Support Group (MSG) Commander. Day-to-day execution of the program will be the responsibility of the 4th Force Support Squadron (FSS).</a:t>
            </a:r>
            <a:endParaRPr sz="1600">
              <a:latin typeface="Arial"/>
              <a:ea typeface="Arial"/>
              <a:cs typeface="Arial"/>
              <a:sym typeface="Arial"/>
            </a:endParaRPr>
          </a:p>
          <a:p>
            <a:pPr indent="0" lvl="0" marL="0" rtl="0" algn="l">
              <a:lnSpc>
                <a:spcPct val="100000"/>
              </a:lnSpc>
              <a:spcBef>
                <a:spcPts val="1490"/>
              </a:spcBef>
              <a:spcAft>
                <a:spcPts val="0"/>
              </a:spcAft>
              <a:buNone/>
            </a:pPr>
            <a:r>
              <a:t/>
            </a:r>
            <a:endParaRPr sz="1600">
              <a:latin typeface="Arial"/>
              <a:ea typeface="Arial"/>
              <a:cs typeface="Arial"/>
              <a:sym typeface="Arial"/>
            </a:endParaRPr>
          </a:p>
          <a:p>
            <a:pPr indent="0" lvl="0" marL="12700" marR="32383" rtl="0" algn="l">
              <a:lnSpc>
                <a:spcPct val="108125"/>
              </a:lnSpc>
              <a:spcBef>
                <a:spcPts val="0"/>
              </a:spcBef>
              <a:spcAft>
                <a:spcPts val="0"/>
              </a:spcAft>
              <a:buNone/>
            </a:pPr>
            <a:r>
              <a:rPr b="1" lang="en-US" sz="1600">
                <a:solidFill>
                  <a:srgbClr val="001F5F"/>
                </a:solidFill>
                <a:latin typeface="Arial"/>
                <a:ea typeface="Arial"/>
                <a:cs typeface="Arial"/>
                <a:sym typeface="Arial"/>
              </a:rPr>
              <a:t>Hunters must acknowledge and comply with all guidance in the most current version of the following:</a:t>
            </a:r>
            <a:endParaRPr sz="1600">
              <a:latin typeface="Arial"/>
              <a:ea typeface="Arial"/>
              <a:cs typeface="Arial"/>
              <a:sym typeface="Arial"/>
            </a:endParaRPr>
          </a:p>
          <a:p>
            <a:pPr indent="-184784" lvl="0" marL="355600" rtl="0" algn="l">
              <a:lnSpc>
                <a:spcPct val="100000"/>
              </a:lnSpc>
              <a:spcBef>
                <a:spcPts val="11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Addendum to integrated natural resources management plan</a:t>
            </a:r>
            <a:endParaRPr sz="1600">
              <a:latin typeface="Calibri"/>
              <a:ea typeface="Calibri"/>
              <a:cs typeface="Calibri"/>
              <a:sym typeface="Calibri"/>
            </a:endParaRPr>
          </a:p>
          <a:p>
            <a:pPr indent="-184784" lvl="0" marL="355600" rtl="0" algn="l">
              <a:lnSpc>
                <a:spcPct val="100000"/>
              </a:lnSpc>
              <a:spcBef>
                <a:spcPts val="215"/>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AFI 34-110 Seymour Johnson AFB Hunting Program Supplement</a:t>
            </a:r>
            <a:endParaRPr sz="1600">
              <a:latin typeface="Calibri"/>
              <a:ea typeface="Calibri"/>
              <a:cs typeface="Calibri"/>
              <a:sym typeface="Calibri"/>
            </a:endParaRPr>
          </a:p>
          <a:p>
            <a:pPr indent="-184784" lvl="0" marL="355600" rtl="0" algn="l">
              <a:lnSpc>
                <a:spcPct val="100000"/>
              </a:lnSpc>
              <a:spcBef>
                <a:spcPts val="20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Any relevant Security Forces AFI’s relating to firearms</a:t>
            </a:r>
            <a:endParaRPr sz="1600">
              <a:latin typeface="Calibri"/>
              <a:ea typeface="Calibri"/>
              <a:cs typeface="Calibri"/>
              <a:sym typeface="Calibri"/>
            </a:endParaRPr>
          </a:p>
          <a:p>
            <a:pPr indent="-184784" lvl="0" marL="355600" rtl="0" algn="l">
              <a:lnSpc>
                <a:spcPct val="100000"/>
              </a:lnSpc>
              <a:spcBef>
                <a:spcPts val="20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All North Carolina Wildlife Resources Commission hunting regulations</a:t>
            </a:r>
            <a:endParaRPr sz="16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ed3cfea732_0_473"/>
          <p:cNvSpPr txBox="1"/>
          <p:nvPr>
            <p:ph idx="1" type="body"/>
          </p:nvPr>
        </p:nvSpPr>
        <p:spPr>
          <a:xfrm>
            <a:off x="408535" y="1532934"/>
            <a:ext cx="8321700" cy="2955600"/>
          </a:xfrm>
          <a:prstGeom prst="rect">
            <a:avLst/>
          </a:prstGeom>
          <a:noFill/>
          <a:ln>
            <a:noFill/>
          </a:ln>
        </p:spPr>
        <p:txBody>
          <a:bodyPr anchorCtr="0" anchor="t" bIns="0" lIns="0" spcFirstLastPara="1" rIns="0" wrap="square" tIns="156050">
            <a:spAutoFit/>
          </a:bodyPr>
          <a:lstStyle/>
          <a:p>
            <a:pPr indent="0" lvl="0" marL="0" rtl="0" algn="l">
              <a:lnSpc>
                <a:spcPct val="100000"/>
              </a:lnSpc>
              <a:spcBef>
                <a:spcPts val="0"/>
              </a:spcBef>
              <a:spcAft>
                <a:spcPts val="0"/>
              </a:spcAft>
              <a:buNone/>
            </a:pPr>
            <a:r>
              <a:rPr lang="en-US"/>
              <a:t>Area Special Instructions/ Restrictions</a:t>
            </a:r>
            <a:endParaRPr/>
          </a:p>
          <a:p>
            <a:pPr indent="-317500" lvl="0" marL="452755" marR="457200" rtl="0" algn="l">
              <a:lnSpc>
                <a:spcPct val="107857"/>
              </a:lnSpc>
              <a:spcBef>
                <a:spcPts val="825"/>
              </a:spcBef>
              <a:spcAft>
                <a:spcPts val="0"/>
              </a:spcAft>
              <a:buClr>
                <a:srgbClr val="001F5F"/>
              </a:buClr>
              <a:buSzPts val="1400"/>
              <a:buFont typeface="Arial"/>
              <a:buChar char="•"/>
            </a:pPr>
            <a:r>
              <a:rPr b="0" lang="en-US">
                <a:latin typeface="Arial"/>
                <a:ea typeface="Arial"/>
                <a:cs typeface="Arial"/>
                <a:sym typeface="Arial"/>
              </a:rPr>
              <a:t>Hunting will not be allowed in Area A during M203 weapons training, Security Forces will notify Outdoor Recreation when this occurs and ODR will contact customers as soon as possible.</a:t>
            </a:r>
            <a:endParaRPr/>
          </a:p>
          <a:p>
            <a:pPr indent="-316865" lvl="0" marL="452119" rtl="0" algn="l">
              <a:lnSpc>
                <a:spcPct val="106428"/>
              </a:lnSpc>
              <a:spcBef>
                <a:spcPts val="0"/>
              </a:spcBef>
              <a:spcAft>
                <a:spcPts val="0"/>
              </a:spcAft>
              <a:buClr>
                <a:srgbClr val="001F5F"/>
              </a:buClr>
              <a:buSzPts val="1400"/>
              <a:buFont typeface="Arial"/>
              <a:buChar char="•"/>
            </a:pPr>
            <a:r>
              <a:rPr b="0" lang="en-US">
                <a:latin typeface="Arial"/>
                <a:ea typeface="Arial"/>
                <a:cs typeface="Arial"/>
                <a:sym typeface="Arial"/>
              </a:rPr>
              <a:t>Turkey hunting may be conducted from ground blinds </a:t>
            </a:r>
            <a:r>
              <a:rPr lang="en-US"/>
              <a:t>ONLY </a:t>
            </a:r>
            <a:r>
              <a:rPr b="0" lang="en-US">
                <a:latin typeface="Arial"/>
                <a:ea typeface="Arial"/>
                <a:cs typeface="Arial"/>
                <a:sym typeface="Arial"/>
              </a:rPr>
              <a:t>if hunters are using archery equipment.</a:t>
            </a:r>
            <a:endParaRPr/>
          </a:p>
          <a:p>
            <a:pPr indent="0" lvl="0" marL="0" rtl="0" algn="l">
              <a:lnSpc>
                <a:spcPct val="100000"/>
              </a:lnSpc>
              <a:spcBef>
                <a:spcPts val="625"/>
              </a:spcBef>
              <a:spcAft>
                <a:spcPts val="0"/>
              </a:spcAft>
              <a:buNone/>
            </a:pPr>
            <a:r>
              <a:rPr lang="en-US"/>
              <a:t>Authorized Weapons</a:t>
            </a:r>
            <a:endParaRPr/>
          </a:p>
          <a:p>
            <a:pPr indent="-316865" lvl="0" marL="452119" rtl="0" algn="l">
              <a:lnSpc>
                <a:spcPct val="113928"/>
              </a:lnSpc>
              <a:spcBef>
                <a:spcPts val="635"/>
              </a:spcBef>
              <a:spcAft>
                <a:spcPts val="0"/>
              </a:spcAft>
              <a:buClr>
                <a:srgbClr val="001F5F"/>
              </a:buClr>
              <a:buSzPts val="1400"/>
              <a:buFont typeface="Arial"/>
              <a:buChar char="•"/>
            </a:pPr>
            <a:r>
              <a:rPr lang="en-US"/>
              <a:t>Archery equipment </a:t>
            </a:r>
            <a:r>
              <a:rPr b="0" lang="en-US">
                <a:latin typeface="Arial"/>
                <a:ea typeface="Arial"/>
                <a:cs typeface="Arial"/>
                <a:sym typeface="Arial"/>
              </a:rPr>
              <a:t>– all season.</a:t>
            </a:r>
            <a:endParaRPr/>
          </a:p>
          <a:p>
            <a:pPr indent="-317499" lvl="0" marL="452119" marR="5080" rtl="0" algn="l">
              <a:lnSpc>
                <a:spcPct val="107857"/>
              </a:lnSpc>
              <a:spcBef>
                <a:spcPts val="110"/>
              </a:spcBef>
              <a:spcAft>
                <a:spcPts val="0"/>
              </a:spcAft>
              <a:buClr>
                <a:srgbClr val="001F5F"/>
              </a:buClr>
              <a:buSzPts val="1400"/>
              <a:buFont typeface="Arial"/>
              <a:buChar char="•"/>
            </a:pPr>
            <a:r>
              <a:rPr lang="en-US"/>
              <a:t>Shotguns </a:t>
            </a:r>
            <a:r>
              <a:rPr b="0" lang="en-US">
                <a:latin typeface="Arial"/>
                <a:ea typeface="Arial"/>
                <a:cs typeface="Arial"/>
                <a:sym typeface="Arial"/>
              </a:rPr>
              <a:t>– during appropriate part of season, with slugs or buckshot only (deer/hogs/coyote) and 5 shot (turkey). See </a:t>
            </a:r>
            <a:r>
              <a:rPr b="0" lang="en-US" u="sng">
                <a:solidFill>
                  <a:srgbClr val="0562C1"/>
                </a:solidFill>
                <a:latin typeface="Arial"/>
                <a:ea typeface="Arial"/>
                <a:cs typeface="Arial"/>
                <a:sym typeface="Arial"/>
                <a:hlinkClick action="ppaction://hlinksldjump" r:id="rId3">
                  <a:extLst>
                    <a:ext uri="{A12FA001-AC4F-418D-AE19-62706E023703}">
                      <ahyp:hlinkClr val="tx"/>
                    </a:ext>
                  </a:extLst>
                </a:hlinkClick>
              </a:rPr>
              <a:t>Slide 3: Hunting Seasons</a:t>
            </a:r>
            <a:r>
              <a:rPr b="0" lang="en-US">
                <a:solidFill>
                  <a:srgbClr val="0562C1"/>
                </a:solidFill>
                <a:latin typeface="Arial"/>
                <a:ea typeface="Arial"/>
                <a:cs typeface="Arial"/>
                <a:sym typeface="Arial"/>
              </a:rPr>
              <a:t> </a:t>
            </a:r>
            <a:r>
              <a:rPr b="0" lang="en-US">
                <a:latin typeface="Arial"/>
                <a:ea typeface="Arial"/>
                <a:cs typeface="Arial"/>
                <a:sym typeface="Arial"/>
              </a:rPr>
              <a:t>for more information.</a:t>
            </a:r>
            <a:endParaRPr/>
          </a:p>
          <a:p>
            <a:pPr indent="-317500" lvl="0" marL="452755" marR="629920" rtl="0" algn="l">
              <a:lnSpc>
                <a:spcPct val="107857"/>
              </a:lnSpc>
              <a:spcBef>
                <a:spcPts val="5"/>
              </a:spcBef>
              <a:spcAft>
                <a:spcPts val="0"/>
              </a:spcAft>
              <a:buClr>
                <a:srgbClr val="001F5F"/>
              </a:buClr>
              <a:buSzPts val="1400"/>
              <a:buFont typeface="Arial"/>
              <a:buChar char="•"/>
            </a:pPr>
            <a:r>
              <a:rPr lang="en-US"/>
              <a:t>Muzzle loaders </a:t>
            </a:r>
            <a:r>
              <a:rPr b="0" lang="en-US">
                <a:latin typeface="Arial"/>
                <a:ea typeface="Arial"/>
                <a:cs typeface="Arial"/>
                <a:sym typeface="Arial"/>
              </a:rPr>
              <a:t>– during appropriate part of season. See </a:t>
            </a:r>
            <a:r>
              <a:rPr b="0" lang="en-US" u="sng">
                <a:solidFill>
                  <a:srgbClr val="0562C1"/>
                </a:solidFill>
                <a:latin typeface="Arial"/>
                <a:ea typeface="Arial"/>
                <a:cs typeface="Arial"/>
                <a:sym typeface="Arial"/>
                <a:hlinkClick action="ppaction://hlinksldjump" r:id="rId4">
                  <a:extLst>
                    <a:ext uri="{A12FA001-AC4F-418D-AE19-62706E023703}">
                      <ahyp:hlinkClr val="tx"/>
                    </a:ext>
                  </a:extLst>
                </a:hlinkClick>
              </a:rPr>
              <a:t>Slide 3: Hunting Seasons</a:t>
            </a:r>
            <a:r>
              <a:rPr b="0" lang="en-US">
                <a:solidFill>
                  <a:srgbClr val="0562C1"/>
                </a:solidFill>
                <a:latin typeface="Arial"/>
                <a:ea typeface="Arial"/>
                <a:cs typeface="Arial"/>
                <a:sym typeface="Arial"/>
              </a:rPr>
              <a:t> </a:t>
            </a:r>
            <a:r>
              <a:rPr b="0" lang="en-US">
                <a:latin typeface="Arial"/>
                <a:ea typeface="Arial"/>
                <a:cs typeface="Arial"/>
                <a:sym typeface="Arial"/>
              </a:rPr>
              <a:t>for more information.</a:t>
            </a:r>
            <a:endParaRPr/>
          </a:p>
        </p:txBody>
      </p:sp>
      <p:sp>
        <p:nvSpPr>
          <p:cNvPr id="238" name="Google Shape;238;g1ed3cfea732_0_473"/>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239" name="Google Shape;239;g1ed3cfea732_0_473"/>
          <p:cNvSpPr txBox="1"/>
          <p:nvPr/>
        </p:nvSpPr>
        <p:spPr>
          <a:xfrm>
            <a:off x="3219274" y="615566"/>
            <a:ext cx="2702700" cy="822600"/>
          </a:xfrm>
          <a:prstGeom prst="rect">
            <a:avLst/>
          </a:prstGeom>
          <a:noFill/>
          <a:ln>
            <a:noFill/>
          </a:ln>
        </p:spPr>
        <p:txBody>
          <a:bodyPr anchorCtr="0" anchor="t" bIns="0" lIns="0" spcFirstLastPara="1" rIns="0" wrap="square" tIns="53975">
            <a:spAutoFit/>
          </a:bodyPr>
          <a:lstStyle/>
          <a:p>
            <a:pPr indent="248284"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Areas: </a:t>
            </a:r>
            <a:r>
              <a:rPr b="1" lang="en-US" sz="2400">
                <a:solidFill>
                  <a:srgbClr val="6FAC46"/>
                </a:solidFill>
                <a:latin typeface="Arial"/>
                <a:ea typeface="Arial"/>
                <a:cs typeface="Arial"/>
                <a:sym typeface="Arial"/>
              </a:rPr>
              <a:t>Area A (Gate P-11)</a:t>
            </a:r>
            <a:endParaRPr sz="2400">
              <a:latin typeface="Arial"/>
              <a:ea typeface="Arial"/>
              <a:cs typeface="Arial"/>
              <a:sym typeface="Arial"/>
            </a:endParaRPr>
          </a:p>
        </p:txBody>
      </p:sp>
      <p:sp>
        <p:nvSpPr>
          <p:cNvPr id="240" name="Google Shape;240;g1ed3cfea732_0_473"/>
          <p:cNvSpPr txBox="1"/>
          <p:nvPr>
            <p:ph type="title"/>
          </p:nvPr>
        </p:nvSpPr>
        <p:spPr>
          <a:xfrm>
            <a:off x="2026781" y="91109"/>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ed3cfea732_0_480"/>
          <p:cNvSpPr txBox="1"/>
          <p:nvPr/>
        </p:nvSpPr>
        <p:spPr>
          <a:xfrm>
            <a:off x="240050" y="2112086"/>
            <a:ext cx="4220700" cy="3084900"/>
          </a:xfrm>
          <a:prstGeom prst="rect">
            <a:avLst/>
          </a:prstGeom>
          <a:noFill/>
          <a:ln>
            <a:noFill/>
          </a:ln>
        </p:spPr>
        <p:txBody>
          <a:bodyPr anchorCtr="0" anchor="t" bIns="0" lIns="0" spcFirstLastPara="1" rIns="0" wrap="square" tIns="40000">
            <a:spAutoFit/>
          </a:bodyPr>
          <a:lstStyle/>
          <a:p>
            <a:pPr indent="0" lvl="0" marL="12700" rtl="0" algn="l">
              <a:lnSpc>
                <a:spcPct val="100000"/>
              </a:lnSpc>
              <a:spcBef>
                <a:spcPts val="0"/>
              </a:spcBef>
              <a:spcAft>
                <a:spcPts val="0"/>
              </a:spcAft>
              <a:buNone/>
            </a:pPr>
            <a:r>
              <a:rPr b="1" lang="en-US" sz="1600">
                <a:solidFill>
                  <a:srgbClr val="001F5F"/>
                </a:solidFill>
                <a:latin typeface="Arial"/>
                <a:ea typeface="Arial"/>
                <a:cs typeface="Arial"/>
                <a:sym typeface="Arial"/>
              </a:rPr>
              <a:t>Tree Stand Locations/ Access</a:t>
            </a:r>
            <a:endParaRPr sz="1600">
              <a:latin typeface="Arial"/>
              <a:ea typeface="Arial"/>
              <a:cs typeface="Arial"/>
              <a:sym typeface="Arial"/>
            </a:endParaRPr>
          </a:p>
          <a:p>
            <a:pPr indent="-140334" lvl="0" marL="641985" marR="5080" rtl="0" algn="l">
              <a:lnSpc>
                <a:spcPct val="108125"/>
              </a:lnSpc>
              <a:spcBef>
                <a:spcPts val="430"/>
              </a:spcBef>
              <a:spcAft>
                <a:spcPts val="0"/>
              </a:spcAft>
              <a:buClr>
                <a:srgbClr val="001F5F"/>
              </a:buClr>
              <a:buSzPts val="1600"/>
              <a:buFont typeface="Arial"/>
              <a:buChar char="•"/>
            </a:pPr>
            <a:r>
              <a:rPr lang="en-US" sz="1600">
                <a:solidFill>
                  <a:srgbClr val="001F5F"/>
                </a:solidFill>
                <a:latin typeface="Arial"/>
                <a:ea typeface="Arial"/>
                <a:cs typeface="Arial"/>
                <a:sym typeface="Arial"/>
              </a:rPr>
              <a:t>To access stands, enter hunting area and walk alongside of the fence into the woods.</a:t>
            </a:r>
            <a:endParaRPr sz="1600">
              <a:latin typeface="Arial"/>
              <a:ea typeface="Arial"/>
              <a:cs typeface="Arial"/>
              <a:sym typeface="Arial"/>
            </a:endParaRPr>
          </a:p>
          <a:p>
            <a:pPr indent="-140334" lvl="0" marL="641985" marR="69850" rtl="0" algn="l">
              <a:lnSpc>
                <a:spcPct val="108125"/>
              </a:lnSpc>
              <a:spcBef>
                <a:spcPts val="390"/>
              </a:spcBef>
              <a:spcAft>
                <a:spcPts val="0"/>
              </a:spcAft>
              <a:buClr>
                <a:srgbClr val="001F5F"/>
              </a:buClr>
              <a:buSzPts val="1600"/>
              <a:buFont typeface="Arial"/>
              <a:buChar char="•"/>
            </a:pPr>
            <a:r>
              <a:rPr lang="en-US" sz="1600">
                <a:solidFill>
                  <a:srgbClr val="001F5F"/>
                </a:solidFill>
                <a:latin typeface="Arial"/>
                <a:ea typeface="Arial"/>
                <a:cs typeface="Arial"/>
                <a:sym typeface="Arial"/>
              </a:rPr>
              <a:t>When you reach the tree pictured, the yellow stand will be to your right, this is the only marked stand.</a:t>
            </a:r>
            <a:endParaRPr sz="1600">
              <a:latin typeface="Arial"/>
              <a:ea typeface="Arial"/>
              <a:cs typeface="Arial"/>
              <a:sym typeface="Arial"/>
            </a:endParaRPr>
          </a:p>
          <a:p>
            <a:pPr indent="-140334" lvl="0" marL="641985" marR="73025" rtl="0" algn="l">
              <a:lnSpc>
                <a:spcPct val="108125"/>
              </a:lnSpc>
              <a:spcBef>
                <a:spcPts val="390"/>
              </a:spcBef>
              <a:spcAft>
                <a:spcPts val="0"/>
              </a:spcAft>
              <a:buClr>
                <a:srgbClr val="001F5F"/>
              </a:buClr>
              <a:buSzPts val="1600"/>
              <a:buFont typeface="Arial"/>
              <a:buChar char="•"/>
            </a:pPr>
            <a:r>
              <a:rPr lang="en-US" sz="1600">
                <a:solidFill>
                  <a:srgbClr val="001F5F"/>
                </a:solidFill>
                <a:latin typeface="Arial"/>
                <a:ea typeface="Arial"/>
                <a:cs typeface="Arial"/>
                <a:sym typeface="Arial"/>
              </a:rPr>
              <a:t>The second stand is further down the fence line, turn left at the opening and the stand will be about 100 yards away on the right.</a:t>
            </a:r>
            <a:endParaRPr sz="1600">
              <a:latin typeface="Arial"/>
              <a:ea typeface="Arial"/>
              <a:cs typeface="Arial"/>
              <a:sym typeface="Arial"/>
            </a:endParaRPr>
          </a:p>
        </p:txBody>
      </p:sp>
      <p:grpSp>
        <p:nvGrpSpPr>
          <p:cNvPr id="246" name="Google Shape;246;g1ed3cfea732_0_480"/>
          <p:cNvGrpSpPr/>
          <p:nvPr/>
        </p:nvGrpSpPr>
        <p:grpSpPr>
          <a:xfrm>
            <a:off x="4876800" y="1987295"/>
            <a:ext cx="3962399" cy="4084318"/>
            <a:chOff x="4876800" y="1987295"/>
            <a:chExt cx="3962399" cy="4084318"/>
          </a:xfrm>
        </p:grpSpPr>
        <p:pic>
          <p:nvPicPr>
            <p:cNvPr id="247" name="Google Shape;247;g1ed3cfea732_0_480"/>
            <p:cNvPicPr preferRelativeResize="0"/>
            <p:nvPr/>
          </p:nvPicPr>
          <p:blipFill rotWithShape="1">
            <a:blip r:embed="rId3">
              <a:alphaModFix/>
            </a:blip>
            <a:srcRect b="0" l="0" r="0" t="0"/>
            <a:stretch/>
          </p:blipFill>
          <p:spPr>
            <a:xfrm>
              <a:off x="4876800" y="1987295"/>
              <a:ext cx="3962399" cy="4084318"/>
            </a:xfrm>
            <a:prstGeom prst="rect">
              <a:avLst/>
            </a:prstGeom>
            <a:noFill/>
            <a:ln>
              <a:noFill/>
            </a:ln>
          </p:spPr>
        </p:pic>
        <p:sp>
          <p:nvSpPr>
            <p:cNvPr id="248" name="Google Shape;248;g1ed3cfea732_0_480"/>
            <p:cNvSpPr/>
            <p:nvPr/>
          </p:nvSpPr>
          <p:spPr>
            <a:xfrm>
              <a:off x="5045961" y="3043429"/>
              <a:ext cx="794385" cy="374650"/>
            </a:xfrm>
            <a:custGeom>
              <a:rect b="b" l="l" r="r" t="t"/>
              <a:pathLst>
                <a:path extrusionOk="0" h="374650" w="794385">
                  <a:moveTo>
                    <a:pt x="614654" y="0"/>
                  </a:moveTo>
                  <a:lnTo>
                    <a:pt x="614654" y="93078"/>
                  </a:lnTo>
                  <a:lnTo>
                    <a:pt x="0" y="93078"/>
                  </a:lnTo>
                  <a:lnTo>
                    <a:pt x="0" y="281177"/>
                  </a:lnTo>
                  <a:lnTo>
                    <a:pt x="614654" y="281177"/>
                  </a:lnTo>
                  <a:lnTo>
                    <a:pt x="614654" y="374256"/>
                  </a:lnTo>
                  <a:lnTo>
                    <a:pt x="794004" y="186156"/>
                  </a:lnTo>
                  <a:lnTo>
                    <a:pt x="614654" y="0"/>
                  </a:lnTo>
                  <a:close/>
                </a:path>
              </a:pathLst>
            </a:custGeom>
            <a:solidFill>
              <a:srgbClr val="FFF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49" name="Google Shape;249;g1ed3cfea732_0_480"/>
            <p:cNvPicPr preferRelativeResize="0"/>
            <p:nvPr/>
          </p:nvPicPr>
          <p:blipFill rotWithShape="1">
            <a:blip r:embed="rId4">
              <a:alphaModFix/>
            </a:blip>
            <a:srcRect b="0" l="0" r="0" t="0"/>
            <a:stretch/>
          </p:blipFill>
          <p:spPr>
            <a:xfrm>
              <a:off x="5648171" y="3012949"/>
              <a:ext cx="203600" cy="217930"/>
            </a:xfrm>
            <a:prstGeom prst="rect">
              <a:avLst/>
            </a:prstGeom>
            <a:noFill/>
            <a:ln>
              <a:noFill/>
            </a:ln>
          </p:spPr>
        </p:pic>
        <p:sp>
          <p:nvSpPr>
            <p:cNvPr id="250" name="Google Shape;250;g1ed3cfea732_0_480"/>
            <p:cNvSpPr/>
            <p:nvPr/>
          </p:nvSpPr>
          <p:spPr>
            <a:xfrm>
              <a:off x="5035283" y="3125304"/>
              <a:ext cx="637539" cy="211454"/>
            </a:xfrm>
            <a:custGeom>
              <a:rect b="b" l="l" r="r" t="t"/>
              <a:pathLst>
                <a:path extrusionOk="0" h="211454" w="637539">
                  <a:moveTo>
                    <a:pt x="637171" y="0"/>
                  </a:moveTo>
                  <a:lnTo>
                    <a:pt x="625957" y="0"/>
                  </a:lnTo>
                  <a:lnTo>
                    <a:pt x="612876" y="11620"/>
                  </a:lnTo>
                  <a:lnTo>
                    <a:pt x="612876" y="0"/>
                  </a:lnTo>
                  <a:lnTo>
                    <a:pt x="0" y="0"/>
                  </a:lnTo>
                  <a:lnTo>
                    <a:pt x="0" y="211150"/>
                  </a:lnTo>
                  <a:lnTo>
                    <a:pt x="612876" y="211150"/>
                  </a:lnTo>
                  <a:lnTo>
                    <a:pt x="612876" y="199529"/>
                  </a:lnTo>
                  <a:lnTo>
                    <a:pt x="24295" y="199529"/>
                  </a:lnTo>
                  <a:lnTo>
                    <a:pt x="11214" y="185966"/>
                  </a:lnTo>
                  <a:lnTo>
                    <a:pt x="24295" y="185966"/>
                  </a:lnTo>
                  <a:lnTo>
                    <a:pt x="24295" y="25184"/>
                  </a:lnTo>
                  <a:lnTo>
                    <a:pt x="637171" y="25184"/>
                  </a:lnTo>
                  <a:lnTo>
                    <a:pt x="637171" y="0"/>
                  </a:lnTo>
                  <a:close/>
                </a:path>
              </a:pathLst>
            </a:custGeom>
            <a:solidFill>
              <a:srgbClr val="8A8A8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51" name="Google Shape;251;g1ed3cfea732_0_480"/>
            <p:cNvPicPr preferRelativeResize="0"/>
            <p:nvPr/>
          </p:nvPicPr>
          <p:blipFill rotWithShape="1">
            <a:blip r:embed="rId5">
              <a:alphaModFix/>
            </a:blip>
            <a:srcRect b="0" l="0" r="0" t="0"/>
            <a:stretch/>
          </p:blipFill>
          <p:spPr>
            <a:xfrm>
              <a:off x="5672466" y="3222158"/>
              <a:ext cx="186852" cy="195657"/>
            </a:xfrm>
            <a:prstGeom prst="rect">
              <a:avLst/>
            </a:prstGeom>
            <a:noFill/>
            <a:ln>
              <a:noFill/>
            </a:ln>
          </p:spPr>
        </p:pic>
        <p:sp>
          <p:nvSpPr>
            <p:cNvPr id="252" name="Google Shape;252;g1ed3cfea732_0_480"/>
            <p:cNvSpPr/>
            <p:nvPr/>
          </p:nvSpPr>
          <p:spPr>
            <a:xfrm>
              <a:off x="5046497" y="3311270"/>
              <a:ext cx="631825" cy="137795"/>
            </a:xfrm>
            <a:custGeom>
              <a:rect b="b" l="l" r="r" t="t"/>
              <a:pathLst>
                <a:path extrusionOk="0" h="137795" w="631825">
                  <a:moveTo>
                    <a:pt x="631558" y="106540"/>
                  </a:moveTo>
                  <a:lnTo>
                    <a:pt x="625957" y="106540"/>
                  </a:lnTo>
                  <a:lnTo>
                    <a:pt x="625957" y="77495"/>
                  </a:lnTo>
                  <a:lnTo>
                    <a:pt x="605409" y="98806"/>
                  </a:lnTo>
                  <a:lnTo>
                    <a:pt x="625957" y="77482"/>
                  </a:lnTo>
                  <a:lnTo>
                    <a:pt x="625957" y="25184"/>
                  </a:lnTo>
                  <a:lnTo>
                    <a:pt x="625957" y="0"/>
                  </a:lnTo>
                  <a:lnTo>
                    <a:pt x="13081" y="0"/>
                  </a:lnTo>
                  <a:lnTo>
                    <a:pt x="0" y="0"/>
                  </a:lnTo>
                  <a:lnTo>
                    <a:pt x="13081" y="13563"/>
                  </a:lnTo>
                  <a:lnTo>
                    <a:pt x="601662" y="13563"/>
                  </a:lnTo>
                  <a:lnTo>
                    <a:pt x="601662" y="137541"/>
                  </a:lnTo>
                  <a:lnTo>
                    <a:pt x="631558" y="106540"/>
                  </a:lnTo>
                  <a:close/>
                </a:path>
              </a:pathLst>
            </a:custGeom>
            <a:solidFill>
              <a:srgbClr val="8A8A8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53" name="Google Shape;253;g1ed3cfea732_0_480"/>
          <p:cNvSpPr txBox="1"/>
          <p:nvPr>
            <p:ph type="title"/>
          </p:nvPr>
        </p:nvSpPr>
        <p:spPr>
          <a:xfrm>
            <a:off x="1766119" y="-78188"/>
            <a:ext cx="5611800" cy="1533900"/>
          </a:xfrm>
          <a:prstGeom prst="rect">
            <a:avLst/>
          </a:prstGeom>
          <a:noFill/>
          <a:ln>
            <a:noFill/>
          </a:ln>
        </p:spPr>
        <p:txBody>
          <a:bodyPr anchorCtr="0" anchor="t" bIns="0" lIns="0" spcFirstLastPara="1" rIns="0" wrap="square" tIns="158800">
            <a:spAutoFit/>
          </a:bodyPr>
          <a:lstStyle/>
          <a:p>
            <a:pPr indent="0" lvl="0" marL="273050" rtl="0" algn="l">
              <a:lnSpc>
                <a:spcPct val="115000"/>
              </a:lnSpc>
              <a:spcBef>
                <a:spcPts val="0"/>
              </a:spcBef>
              <a:spcAft>
                <a:spcPts val="0"/>
              </a:spcAft>
              <a:buNone/>
            </a:pPr>
            <a:r>
              <a:rPr lang="en-US"/>
              <a:t>ODR HUNTING PROGRAM</a:t>
            </a:r>
            <a:endParaRPr/>
          </a:p>
          <a:p>
            <a:pPr indent="248284" lvl="0" marL="1464945" marR="1402715" rtl="0" algn="l">
              <a:lnSpc>
                <a:spcPct val="107916"/>
              </a:lnSpc>
              <a:spcBef>
                <a:spcPts val="165"/>
              </a:spcBef>
              <a:spcAft>
                <a:spcPts val="0"/>
              </a:spcAft>
              <a:buNone/>
            </a:pPr>
            <a:r>
              <a:rPr lang="en-US" sz="2400"/>
              <a:t>Hunting Areas: </a:t>
            </a:r>
            <a:r>
              <a:rPr lang="en-US" sz="2400">
                <a:solidFill>
                  <a:srgbClr val="6FAC46"/>
                </a:solidFill>
              </a:rPr>
              <a:t>Area A (Gate P-11)</a:t>
            </a:r>
            <a:endParaRPr sz="2400"/>
          </a:p>
        </p:txBody>
      </p:sp>
      <p:sp>
        <p:nvSpPr>
          <p:cNvPr id="254" name="Google Shape;254;g1ed3cfea732_0_480"/>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ed3cfea732_0_493"/>
          <p:cNvSpPr txBox="1"/>
          <p:nvPr/>
        </p:nvSpPr>
        <p:spPr>
          <a:xfrm>
            <a:off x="428571" y="1467338"/>
            <a:ext cx="4850100" cy="2968800"/>
          </a:xfrm>
          <a:prstGeom prst="rect">
            <a:avLst/>
          </a:prstGeom>
          <a:noFill/>
          <a:ln>
            <a:noFill/>
          </a:ln>
        </p:spPr>
        <p:txBody>
          <a:bodyPr anchorCtr="0" anchor="t" bIns="0" lIns="0" spcFirstLastPara="1" rIns="0" wrap="square" tIns="75550">
            <a:spAutoFit/>
          </a:bodyPr>
          <a:lstStyle/>
          <a:p>
            <a:pPr indent="0" lvl="0" marL="12700" rtl="0" algn="l">
              <a:lnSpc>
                <a:spcPct val="100000"/>
              </a:lnSpc>
              <a:spcBef>
                <a:spcPts val="0"/>
              </a:spcBef>
              <a:spcAft>
                <a:spcPts val="0"/>
              </a:spcAft>
              <a:buNone/>
            </a:pPr>
            <a:r>
              <a:rPr b="1" lang="en-US" sz="1100">
                <a:solidFill>
                  <a:srgbClr val="001F5F"/>
                </a:solidFill>
                <a:latin typeface="Arial"/>
                <a:ea typeface="Arial"/>
                <a:cs typeface="Arial"/>
                <a:sym typeface="Arial"/>
              </a:rPr>
              <a:t>Area Location</a:t>
            </a:r>
            <a:endParaRPr sz="1100">
              <a:latin typeface="Arial"/>
              <a:ea typeface="Arial"/>
              <a:cs typeface="Arial"/>
              <a:sym typeface="Arial"/>
            </a:endParaRPr>
          </a:p>
          <a:p>
            <a:pPr indent="-304800" lvl="0" marL="469900" marR="13970" rtl="0" algn="l">
              <a:lnSpc>
                <a:spcPct val="107692"/>
              </a:lnSpc>
              <a:spcBef>
                <a:spcPts val="830"/>
              </a:spcBef>
              <a:spcAft>
                <a:spcPts val="0"/>
              </a:spcAft>
              <a:buClr>
                <a:srgbClr val="001F5F"/>
              </a:buClr>
              <a:buSzPts val="1200"/>
              <a:buFont typeface="Arial"/>
              <a:buChar char="•"/>
            </a:pPr>
            <a:r>
              <a:rPr lang="en-US" sz="1100">
                <a:solidFill>
                  <a:srgbClr val="001F5F"/>
                </a:solidFill>
                <a:latin typeface="Arial"/>
                <a:ea typeface="Arial"/>
                <a:cs typeface="Arial"/>
                <a:sym typeface="Arial"/>
              </a:rPr>
              <a:t>Located between airfield and Area A, bordered on west and north by base perimeter fence, bordered on east by a creek (dividing areas A &amp; B) and on south by Neuse River.Annex to include yellow highlighted area.</a:t>
            </a:r>
            <a:endParaRPr sz="1100">
              <a:latin typeface="Arial"/>
              <a:ea typeface="Arial"/>
              <a:cs typeface="Arial"/>
              <a:sym typeface="Arial"/>
            </a:endParaRPr>
          </a:p>
          <a:p>
            <a:pPr indent="-304800" lvl="0" marL="469900" marR="141605" rtl="0" algn="l">
              <a:lnSpc>
                <a:spcPct val="107692"/>
              </a:lnSpc>
              <a:spcBef>
                <a:spcPts val="15"/>
              </a:spcBef>
              <a:spcAft>
                <a:spcPts val="0"/>
              </a:spcAft>
              <a:buClr>
                <a:srgbClr val="001F5F"/>
              </a:buClr>
              <a:buSzPts val="1200"/>
              <a:buFont typeface="Arial"/>
              <a:buChar char="•"/>
            </a:pPr>
            <a:r>
              <a:rPr lang="en-US" sz="1100">
                <a:solidFill>
                  <a:srgbClr val="001F5F"/>
                </a:solidFill>
                <a:latin typeface="Arial"/>
                <a:ea typeface="Arial"/>
                <a:cs typeface="Arial"/>
                <a:sym typeface="Arial"/>
              </a:rPr>
              <a:t>Hunter entry/exit gate is P-12, loaded on northwest end of area. </a:t>
            </a:r>
            <a:r>
              <a:rPr b="1" lang="en-US" sz="1100">
                <a:solidFill>
                  <a:srgbClr val="001F5F"/>
                </a:solidFill>
                <a:latin typeface="Arial"/>
                <a:ea typeface="Arial"/>
                <a:cs typeface="Arial"/>
                <a:sym typeface="Arial"/>
              </a:rPr>
              <a:t>Coordinates: </a:t>
            </a:r>
            <a:r>
              <a:rPr lang="en-US" sz="1100" u="sng">
                <a:solidFill>
                  <a:srgbClr val="0562C1"/>
                </a:solidFill>
                <a:latin typeface="Arial"/>
                <a:ea typeface="Arial"/>
                <a:cs typeface="Arial"/>
                <a:sym typeface="Arial"/>
                <a:hlinkClick r:id="rId3">
                  <a:extLst>
                    <a:ext uri="{A12FA001-AC4F-418D-AE19-62706E023703}">
                      <ahyp:hlinkClr val="tx"/>
                    </a:ext>
                  </a:extLst>
                </a:hlinkClick>
              </a:rPr>
              <a:t>35.330599, -77.974820</a:t>
            </a:r>
            <a:endParaRPr sz="1100">
              <a:latin typeface="Arial"/>
              <a:ea typeface="Arial"/>
              <a:cs typeface="Arial"/>
              <a:sym typeface="Arial"/>
            </a:endParaRPr>
          </a:p>
          <a:p>
            <a:pPr indent="-304800" lvl="0" marL="469900" marR="5080" rtl="0" algn="l">
              <a:lnSpc>
                <a:spcPct val="107692"/>
              </a:lnSpc>
              <a:spcBef>
                <a:spcPts val="10"/>
              </a:spcBef>
              <a:spcAft>
                <a:spcPts val="0"/>
              </a:spcAft>
              <a:buClr>
                <a:srgbClr val="001F5F"/>
              </a:buClr>
              <a:buSzPts val="1200"/>
              <a:buFont typeface="Arial"/>
              <a:buChar char="•"/>
            </a:pPr>
            <a:r>
              <a:rPr lang="en-US" sz="1100">
                <a:solidFill>
                  <a:srgbClr val="001F5F"/>
                </a:solidFill>
                <a:latin typeface="Arial"/>
                <a:ea typeface="Arial"/>
                <a:cs typeface="Arial"/>
                <a:sym typeface="Arial"/>
              </a:rPr>
              <a:t>Hunters will enter the gate and walk across the field into the hunting area.</a:t>
            </a:r>
            <a:endParaRPr sz="1100">
              <a:latin typeface="Arial"/>
              <a:ea typeface="Arial"/>
              <a:cs typeface="Arial"/>
              <a:sym typeface="Arial"/>
            </a:endParaRPr>
          </a:p>
          <a:p>
            <a:pPr indent="0" lvl="0" marL="12700" rtl="0" algn="l">
              <a:lnSpc>
                <a:spcPct val="113846"/>
              </a:lnSpc>
              <a:spcBef>
                <a:spcPts val="1160"/>
              </a:spcBef>
              <a:spcAft>
                <a:spcPts val="0"/>
              </a:spcAft>
              <a:buNone/>
            </a:pPr>
            <a:r>
              <a:rPr b="1" lang="en-US" sz="1100">
                <a:solidFill>
                  <a:srgbClr val="001F5F"/>
                </a:solidFill>
                <a:latin typeface="Arial"/>
                <a:ea typeface="Arial"/>
                <a:cs typeface="Arial"/>
                <a:sym typeface="Arial"/>
              </a:rPr>
              <a:t>Area Access</a:t>
            </a:r>
            <a:endParaRPr sz="1100">
              <a:latin typeface="Arial"/>
              <a:ea typeface="Arial"/>
              <a:cs typeface="Arial"/>
              <a:sym typeface="Arial"/>
            </a:endParaRPr>
          </a:p>
          <a:p>
            <a:pPr indent="-304800" lvl="0" marL="469900" marR="245109" rtl="0" algn="l">
              <a:lnSpc>
                <a:spcPct val="107692"/>
              </a:lnSpc>
              <a:spcBef>
                <a:spcPts val="100"/>
              </a:spcBef>
              <a:spcAft>
                <a:spcPts val="0"/>
              </a:spcAft>
              <a:buClr>
                <a:srgbClr val="001F5F"/>
              </a:buClr>
              <a:buSzPts val="1200"/>
              <a:buFont typeface="Arial"/>
              <a:buChar char="•"/>
            </a:pPr>
            <a:r>
              <a:rPr lang="en-US" sz="1100">
                <a:solidFill>
                  <a:srgbClr val="001F5F"/>
                </a:solidFill>
                <a:latin typeface="Arial"/>
                <a:ea typeface="Arial"/>
                <a:cs typeface="Arial"/>
                <a:sym typeface="Arial"/>
              </a:rPr>
              <a:t>To access Area B, Hunters will need to pass through the Ammo gate on the Flightline perimeter road.</a:t>
            </a:r>
            <a:endParaRPr sz="1100">
              <a:latin typeface="Arial"/>
              <a:ea typeface="Arial"/>
              <a:cs typeface="Arial"/>
              <a:sym typeface="Arial"/>
            </a:endParaRPr>
          </a:p>
          <a:p>
            <a:pPr indent="-304800" lvl="0" marL="469900" marR="23495" rtl="0" algn="l">
              <a:lnSpc>
                <a:spcPct val="107692"/>
              </a:lnSpc>
              <a:spcBef>
                <a:spcPts val="10"/>
              </a:spcBef>
              <a:spcAft>
                <a:spcPts val="0"/>
              </a:spcAft>
              <a:buClr>
                <a:srgbClr val="001F5F"/>
              </a:buClr>
              <a:buSzPts val="1200"/>
              <a:buFont typeface="Arial"/>
              <a:buChar char="•"/>
            </a:pPr>
            <a:r>
              <a:rPr lang="en-US" sz="1100">
                <a:solidFill>
                  <a:srgbClr val="001F5F"/>
                </a:solidFill>
                <a:latin typeface="Arial"/>
                <a:ea typeface="Arial"/>
                <a:cs typeface="Arial"/>
                <a:sym typeface="Arial"/>
              </a:rPr>
              <a:t>While picking up the keys at the Armory, Hunters will also need to ask for the code to the AMMO #2219 gate. Located just past BLDG# 2219.</a:t>
            </a:r>
            <a:endParaRPr sz="1100">
              <a:latin typeface="Arial"/>
              <a:ea typeface="Arial"/>
              <a:cs typeface="Arial"/>
              <a:sym typeface="Arial"/>
            </a:endParaRPr>
          </a:p>
        </p:txBody>
      </p:sp>
      <p:sp>
        <p:nvSpPr>
          <p:cNvPr id="260" name="Google Shape;260;g1ed3cfea732_0_493"/>
          <p:cNvSpPr txBox="1"/>
          <p:nvPr>
            <p:ph type="title"/>
          </p:nvPr>
        </p:nvSpPr>
        <p:spPr>
          <a:xfrm>
            <a:off x="1927256" y="94913"/>
            <a:ext cx="5292600" cy="1338300"/>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a:t>ODR HUNTING PROGRAM</a:t>
            </a:r>
            <a:endParaRPr/>
          </a:p>
          <a:p>
            <a:pPr indent="-634" lvl="0" marL="1304290" marR="1303020" rtl="0" algn="ctr">
              <a:lnSpc>
                <a:spcPct val="107916"/>
              </a:lnSpc>
              <a:spcBef>
                <a:spcPts val="385"/>
              </a:spcBef>
              <a:spcAft>
                <a:spcPts val="0"/>
              </a:spcAft>
              <a:buNone/>
            </a:pPr>
            <a:r>
              <a:rPr lang="en-US" sz="2400"/>
              <a:t>Hunting Areas: </a:t>
            </a:r>
            <a:r>
              <a:rPr lang="en-US" sz="2400">
                <a:solidFill>
                  <a:srgbClr val="C00000"/>
                </a:solidFill>
              </a:rPr>
              <a:t>Area B (Gate P-12)</a:t>
            </a:r>
            <a:endParaRPr sz="2400"/>
          </a:p>
        </p:txBody>
      </p:sp>
      <p:grpSp>
        <p:nvGrpSpPr>
          <p:cNvPr id="261" name="Google Shape;261;g1ed3cfea732_0_493"/>
          <p:cNvGrpSpPr/>
          <p:nvPr/>
        </p:nvGrpSpPr>
        <p:grpSpPr>
          <a:xfrm>
            <a:off x="142659" y="4553124"/>
            <a:ext cx="2664548" cy="1678511"/>
            <a:chOff x="142659" y="4553124"/>
            <a:chExt cx="2664548" cy="1678511"/>
          </a:xfrm>
        </p:grpSpPr>
        <p:pic>
          <p:nvPicPr>
            <p:cNvPr id="262" name="Google Shape;262;g1ed3cfea732_0_493"/>
            <p:cNvPicPr preferRelativeResize="0"/>
            <p:nvPr/>
          </p:nvPicPr>
          <p:blipFill rotWithShape="1">
            <a:blip r:embed="rId4">
              <a:alphaModFix/>
            </a:blip>
            <a:srcRect b="0" l="0" r="0" t="0"/>
            <a:stretch/>
          </p:blipFill>
          <p:spPr>
            <a:xfrm>
              <a:off x="847343" y="4587240"/>
              <a:ext cx="1959864" cy="1644395"/>
            </a:xfrm>
            <a:prstGeom prst="rect">
              <a:avLst/>
            </a:prstGeom>
            <a:noFill/>
            <a:ln>
              <a:noFill/>
            </a:ln>
          </p:spPr>
        </p:pic>
        <p:sp>
          <p:nvSpPr>
            <p:cNvPr id="263" name="Google Shape;263;g1ed3cfea732_0_493"/>
            <p:cNvSpPr/>
            <p:nvPr/>
          </p:nvSpPr>
          <p:spPr>
            <a:xfrm>
              <a:off x="1617726" y="5506974"/>
              <a:ext cx="462280" cy="422275"/>
            </a:xfrm>
            <a:custGeom>
              <a:rect b="b" l="l" r="r" t="t"/>
              <a:pathLst>
                <a:path extrusionOk="0" h="422275" w="462280">
                  <a:moveTo>
                    <a:pt x="0" y="211073"/>
                  </a:moveTo>
                  <a:lnTo>
                    <a:pt x="4690" y="168535"/>
                  </a:lnTo>
                  <a:lnTo>
                    <a:pt x="18143" y="128914"/>
                  </a:lnTo>
                  <a:lnTo>
                    <a:pt x="39430" y="93060"/>
                  </a:lnTo>
                  <a:lnTo>
                    <a:pt x="67622" y="61822"/>
                  </a:lnTo>
                  <a:lnTo>
                    <a:pt x="101792" y="36048"/>
                  </a:lnTo>
                  <a:lnTo>
                    <a:pt x="141012" y="16587"/>
                  </a:lnTo>
                  <a:lnTo>
                    <a:pt x="184352" y="4288"/>
                  </a:lnTo>
                  <a:lnTo>
                    <a:pt x="230886" y="0"/>
                  </a:lnTo>
                  <a:lnTo>
                    <a:pt x="277419" y="4288"/>
                  </a:lnTo>
                  <a:lnTo>
                    <a:pt x="320759" y="16587"/>
                  </a:lnTo>
                  <a:lnTo>
                    <a:pt x="359979" y="36048"/>
                  </a:lnTo>
                  <a:lnTo>
                    <a:pt x="394149" y="61822"/>
                  </a:lnTo>
                  <a:lnTo>
                    <a:pt x="422341" y="93060"/>
                  </a:lnTo>
                  <a:lnTo>
                    <a:pt x="443628" y="128914"/>
                  </a:lnTo>
                  <a:lnTo>
                    <a:pt x="457081" y="168535"/>
                  </a:lnTo>
                  <a:lnTo>
                    <a:pt x="461772" y="211073"/>
                  </a:lnTo>
                  <a:lnTo>
                    <a:pt x="457081" y="253612"/>
                  </a:lnTo>
                  <a:lnTo>
                    <a:pt x="443628" y="293233"/>
                  </a:lnTo>
                  <a:lnTo>
                    <a:pt x="422341" y="329087"/>
                  </a:lnTo>
                  <a:lnTo>
                    <a:pt x="394149" y="360325"/>
                  </a:lnTo>
                  <a:lnTo>
                    <a:pt x="359979" y="386099"/>
                  </a:lnTo>
                  <a:lnTo>
                    <a:pt x="320759" y="405560"/>
                  </a:lnTo>
                  <a:lnTo>
                    <a:pt x="277419" y="417859"/>
                  </a:lnTo>
                  <a:lnTo>
                    <a:pt x="230886" y="422147"/>
                  </a:lnTo>
                  <a:lnTo>
                    <a:pt x="184352" y="417859"/>
                  </a:lnTo>
                  <a:lnTo>
                    <a:pt x="141012" y="405560"/>
                  </a:lnTo>
                  <a:lnTo>
                    <a:pt x="101792" y="386099"/>
                  </a:lnTo>
                  <a:lnTo>
                    <a:pt x="67622" y="360325"/>
                  </a:lnTo>
                  <a:lnTo>
                    <a:pt x="39430" y="329087"/>
                  </a:lnTo>
                  <a:lnTo>
                    <a:pt x="18143" y="293233"/>
                  </a:lnTo>
                  <a:lnTo>
                    <a:pt x="4690" y="253612"/>
                  </a:lnTo>
                  <a:lnTo>
                    <a:pt x="0" y="211073"/>
                  </a:lnTo>
                  <a:close/>
                </a:path>
              </a:pathLst>
            </a:custGeom>
            <a:noFill/>
            <a:ln cap="flat" cmpd="sng" w="254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64" name="Google Shape;264;g1ed3cfea732_0_493"/>
            <p:cNvPicPr preferRelativeResize="0"/>
            <p:nvPr/>
          </p:nvPicPr>
          <p:blipFill rotWithShape="1">
            <a:blip r:embed="rId5">
              <a:alphaModFix/>
            </a:blip>
            <a:srcRect b="0" l="0" r="0" t="0"/>
            <a:stretch/>
          </p:blipFill>
          <p:spPr>
            <a:xfrm>
              <a:off x="156971" y="4567428"/>
              <a:ext cx="1382267" cy="1306067"/>
            </a:xfrm>
            <a:prstGeom prst="rect">
              <a:avLst/>
            </a:prstGeom>
            <a:noFill/>
            <a:ln>
              <a:noFill/>
            </a:ln>
          </p:spPr>
        </p:pic>
        <p:sp>
          <p:nvSpPr>
            <p:cNvPr id="265" name="Google Shape;265;g1ed3cfea732_0_493"/>
            <p:cNvSpPr/>
            <p:nvPr/>
          </p:nvSpPr>
          <p:spPr>
            <a:xfrm>
              <a:off x="142659" y="4553124"/>
              <a:ext cx="1410970" cy="1334770"/>
            </a:xfrm>
            <a:custGeom>
              <a:rect b="b" l="l" r="r" t="t"/>
              <a:pathLst>
                <a:path extrusionOk="0" h="1334770" w="1410970">
                  <a:moveTo>
                    <a:pt x="705446" y="0"/>
                  </a:moveTo>
                  <a:lnTo>
                    <a:pt x="777468" y="3441"/>
                  </a:lnTo>
                  <a:lnTo>
                    <a:pt x="847445" y="13525"/>
                  </a:lnTo>
                  <a:lnTo>
                    <a:pt x="914996" y="29933"/>
                  </a:lnTo>
                  <a:lnTo>
                    <a:pt x="979779" y="52336"/>
                  </a:lnTo>
                  <a:lnTo>
                    <a:pt x="1041412" y="80391"/>
                  </a:lnTo>
                  <a:lnTo>
                    <a:pt x="1099566" y="113779"/>
                  </a:lnTo>
                  <a:lnTo>
                    <a:pt x="1153871" y="152146"/>
                  </a:lnTo>
                  <a:lnTo>
                    <a:pt x="1203972" y="195173"/>
                  </a:lnTo>
                  <a:lnTo>
                    <a:pt x="1249540" y="242544"/>
                  </a:lnTo>
                  <a:lnTo>
                    <a:pt x="1290180" y="293903"/>
                  </a:lnTo>
                  <a:lnTo>
                    <a:pt x="1325562" y="348932"/>
                  </a:lnTo>
                  <a:lnTo>
                    <a:pt x="1355331" y="407301"/>
                  </a:lnTo>
                  <a:lnTo>
                    <a:pt x="1379105" y="468680"/>
                  </a:lnTo>
                  <a:lnTo>
                    <a:pt x="1396517" y="532701"/>
                  </a:lnTo>
                  <a:lnTo>
                    <a:pt x="1407236" y="599046"/>
                  </a:lnTo>
                  <a:lnTo>
                    <a:pt x="1410893" y="667334"/>
                  </a:lnTo>
                  <a:lnTo>
                    <a:pt x="1407236" y="735634"/>
                  </a:lnTo>
                  <a:lnTo>
                    <a:pt x="1396530" y="801966"/>
                  </a:lnTo>
                  <a:lnTo>
                    <a:pt x="1379105" y="866000"/>
                  </a:lnTo>
                  <a:lnTo>
                    <a:pt x="1355331" y="927366"/>
                  </a:lnTo>
                  <a:lnTo>
                    <a:pt x="1325575" y="985735"/>
                  </a:lnTo>
                  <a:lnTo>
                    <a:pt x="1290180" y="1040777"/>
                  </a:lnTo>
                  <a:lnTo>
                    <a:pt x="1249540" y="1092136"/>
                  </a:lnTo>
                  <a:lnTo>
                    <a:pt x="1203972" y="1139494"/>
                  </a:lnTo>
                  <a:lnTo>
                    <a:pt x="1153871" y="1182535"/>
                  </a:lnTo>
                  <a:lnTo>
                    <a:pt x="1099566" y="1220901"/>
                  </a:lnTo>
                  <a:lnTo>
                    <a:pt x="1041412" y="1254277"/>
                  </a:lnTo>
                  <a:lnTo>
                    <a:pt x="979779" y="1282331"/>
                  </a:lnTo>
                  <a:lnTo>
                    <a:pt x="914996" y="1304734"/>
                  </a:lnTo>
                  <a:lnTo>
                    <a:pt x="847445" y="1321142"/>
                  </a:lnTo>
                  <a:lnTo>
                    <a:pt x="777468" y="1331239"/>
                  </a:lnTo>
                  <a:lnTo>
                    <a:pt x="705446" y="1334681"/>
                  </a:lnTo>
                  <a:lnTo>
                    <a:pt x="633425" y="1331239"/>
                  </a:lnTo>
                  <a:lnTo>
                    <a:pt x="563448" y="1321142"/>
                  </a:lnTo>
                  <a:lnTo>
                    <a:pt x="495896" y="1304734"/>
                  </a:lnTo>
                  <a:lnTo>
                    <a:pt x="431114" y="1282331"/>
                  </a:lnTo>
                  <a:lnTo>
                    <a:pt x="369481" y="1254277"/>
                  </a:lnTo>
                  <a:lnTo>
                    <a:pt x="311327" y="1220901"/>
                  </a:lnTo>
                  <a:lnTo>
                    <a:pt x="257022" y="1182535"/>
                  </a:lnTo>
                  <a:lnTo>
                    <a:pt x="206921" y="1139494"/>
                  </a:lnTo>
                  <a:lnTo>
                    <a:pt x="161353" y="1092136"/>
                  </a:lnTo>
                  <a:lnTo>
                    <a:pt x="120713" y="1040777"/>
                  </a:lnTo>
                  <a:lnTo>
                    <a:pt x="85318" y="985735"/>
                  </a:lnTo>
                  <a:lnTo>
                    <a:pt x="55562" y="927366"/>
                  </a:lnTo>
                  <a:lnTo>
                    <a:pt x="31788" y="866000"/>
                  </a:lnTo>
                  <a:lnTo>
                    <a:pt x="14376" y="801966"/>
                  </a:lnTo>
                  <a:lnTo>
                    <a:pt x="3657" y="735634"/>
                  </a:lnTo>
                  <a:lnTo>
                    <a:pt x="0" y="667334"/>
                  </a:lnTo>
                  <a:lnTo>
                    <a:pt x="3657" y="599046"/>
                  </a:lnTo>
                  <a:lnTo>
                    <a:pt x="14376" y="532701"/>
                  </a:lnTo>
                  <a:lnTo>
                    <a:pt x="31788" y="468680"/>
                  </a:lnTo>
                  <a:lnTo>
                    <a:pt x="55562" y="407301"/>
                  </a:lnTo>
                  <a:lnTo>
                    <a:pt x="85318" y="348932"/>
                  </a:lnTo>
                  <a:lnTo>
                    <a:pt x="120713" y="293903"/>
                  </a:lnTo>
                  <a:lnTo>
                    <a:pt x="161353" y="242544"/>
                  </a:lnTo>
                  <a:lnTo>
                    <a:pt x="206921" y="195173"/>
                  </a:lnTo>
                  <a:lnTo>
                    <a:pt x="257022" y="152146"/>
                  </a:lnTo>
                  <a:lnTo>
                    <a:pt x="311327" y="113779"/>
                  </a:lnTo>
                  <a:lnTo>
                    <a:pt x="369481" y="80391"/>
                  </a:lnTo>
                  <a:lnTo>
                    <a:pt x="431114" y="52336"/>
                  </a:lnTo>
                  <a:lnTo>
                    <a:pt x="495896" y="29933"/>
                  </a:lnTo>
                  <a:lnTo>
                    <a:pt x="563448" y="13525"/>
                  </a:lnTo>
                  <a:lnTo>
                    <a:pt x="633425" y="3441"/>
                  </a:lnTo>
                  <a:lnTo>
                    <a:pt x="705446" y="0"/>
                  </a:lnTo>
                  <a:close/>
                </a:path>
              </a:pathLst>
            </a:custGeom>
            <a:noFill/>
            <a:ln cap="flat" cmpd="sng" w="285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6" name="Google Shape;266;g1ed3cfea732_0_493"/>
            <p:cNvSpPr/>
            <p:nvPr/>
          </p:nvSpPr>
          <p:spPr>
            <a:xfrm>
              <a:off x="1337310" y="5567932"/>
              <a:ext cx="347980" cy="115570"/>
            </a:xfrm>
            <a:custGeom>
              <a:rect b="b" l="l" r="r" t="t"/>
              <a:pathLst>
                <a:path extrusionOk="0" h="115570" w="347980">
                  <a:moveTo>
                    <a:pt x="0" y="115125"/>
                  </a:moveTo>
                  <a:lnTo>
                    <a:pt x="347802" y="0"/>
                  </a:lnTo>
                </a:path>
              </a:pathLst>
            </a:custGeom>
            <a:noFill/>
            <a:ln cap="flat" cmpd="sng" w="285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67" name="Google Shape;267;g1ed3cfea732_0_493"/>
            <p:cNvPicPr preferRelativeResize="0"/>
            <p:nvPr/>
          </p:nvPicPr>
          <p:blipFill rotWithShape="1">
            <a:blip r:embed="rId6">
              <a:alphaModFix/>
            </a:blip>
            <a:srcRect b="0" l="0" r="0" t="0"/>
            <a:stretch/>
          </p:blipFill>
          <p:spPr>
            <a:xfrm>
              <a:off x="2304616" y="5202866"/>
              <a:ext cx="344004" cy="260637"/>
            </a:xfrm>
            <a:prstGeom prst="rect">
              <a:avLst/>
            </a:prstGeom>
            <a:noFill/>
            <a:ln>
              <a:noFill/>
            </a:ln>
          </p:spPr>
        </p:pic>
      </p:grpSp>
      <p:pic>
        <p:nvPicPr>
          <p:cNvPr id="268" name="Google Shape;268;g1ed3cfea732_0_493"/>
          <p:cNvPicPr preferRelativeResize="0"/>
          <p:nvPr/>
        </p:nvPicPr>
        <p:blipFill rotWithShape="1">
          <a:blip r:embed="rId7">
            <a:alphaModFix/>
          </a:blip>
          <a:srcRect b="0" l="0" r="0" t="0"/>
          <a:stretch/>
        </p:blipFill>
        <p:spPr>
          <a:xfrm>
            <a:off x="3625596" y="4539996"/>
            <a:ext cx="1674877" cy="1691638"/>
          </a:xfrm>
          <a:prstGeom prst="rect">
            <a:avLst/>
          </a:prstGeom>
          <a:noFill/>
          <a:ln>
            <a:noFill/>
          </a:ln>
        </p:spPr>
      </p:pic>
      <p:grpSp>
        <p:nvGrpSpPr>
          <p:cNvPr id="269" name="Google Shape;269;g1ed3cfea732_0_493"/>
          <p:cNvGrpSpPr/>
          <p:nvPr/>
        </p:nvGrpSpPr>
        <p:grpSpPr>
          <a:xfrm>
            <a:off x="5484876" y="1773936"/>
            <a:ext cx="3352799" cy="4351018"/>
            <a:chOff x="5484876" y="1773936"/>
            <a:chExt cx="3352799" cy="4351018"/>
          </a:xfrm>
        </p:grpSpPr>
        <p:pic>
          <p:nvPicPr>
            <p:cNvPr id="270" name="Google Shape;270;g1ed3cfea732_0_493"/>
            <p:cNvPicPr preferRelativeResize="0"/>
            <p:nvPr/>
          </p:nvPicPr>
          <p:blipFill rotWithShape="1">
            <a:blip r:embed="rId8">
              <a:alphaModFix/>
            </a:blip>
            <a:srcRect b="0" l="0" r="0" t="0"/>
            <a:stretch/>
          </p:blipFill>
          <p:spPr>
            <a:xfrm>
              <a:off x="5484876" y="1773936"/>
              <a:ext cx="3352799" cy="4351018"/>
            </a:xfrm>
            <a:prstGeom prst="rect">
              <a:avLst/>
            </a:prstGeom>
            <a:noFill/>
            <a:ln>
              <a:noFill/>
            </a:ln>
          </p:spPr>
        </p:pic>
        <p:pic>
          <p:nvPicPr>
            <p:cNvPr id="271" name="Google Shape;271;g1ed3cfea732_0_493"/>
            <p:cNvPicPr preferRelativeResize="0"/>
            <p:nvPr/>
          </p:nvPicPr>
          <p:blipFill rotWithShape="1">
            <a:blip r:embed="rId9">
              <a:alphaModFix/>
            </a:blip>
            <a:srcRect b="0" l="0" r="0" t="0"/>
            <a:stretch/>
          </p:blipFill>
          <p:spPr>
            <a:xfrm>
              <a:off x="7228332" y="4311395"/>
              <a:ext cx="425195" cy="132587"/>
            </a:xfrm>
            <a:prstGeom prst="rect">
              <a:avLst/>
            </a:prstGeom>
            <a:noFill/>
            <a:ln>
              <a:noFill/>
            </a:ln>
          </p:spPr>
        </p:pic>
        <p:pic>
          <p:nvPicPr>
            <p:cNvPr id="272" name="Google Shape;272;g1ed3cfea732_0_493"/>
            <p:cNvPicPr preferRelativeResize="0"/>
            <p:nvPr/>
          </p:nvPicPr>
          <p:blipFill rotWithShape="1">
            <a:blip r:embed="rId10">
              <a:alphaModFix/>
            </a:blip>
            <a:srcRect b="0" l="0" r="0" t="0"/>
            <a:stretch/>
          </p:blipFill>
          <p:spPr>
            <a:xfrm>
              <a:off x="7735824" y="4311395"/>
              <a:ext cx="109727" cy="131063"/>
            </a:xfrm>
            <a:prstGeom prst="rect">
              <a:avLst/>
            </a:prstGeom>
            <a:noFill/>
            <a:ln>
              <a:noFill/>
            </a:ln>
          </p:spPr>
        </p:pic>
        <p:pic>
          <p:nvPicPr>
            <p:cNvPr id="273" name="Google Shape;273;g1ed3cfea732_0_493"/>
            <p:cNvPicPr preferRelativeResize="0"/>
            <p:nvPr/>
          </p:nvPicPr>
          <p:blipFill rotWithShape="1">
            <a:blip r:embed="rId11">
              <a:alphaModFix/>
            </a:blip>
            <a:srcRect b="0" l="0" r="0" t="0"/>
            <a:stretch/>
          </p:blipFill>
          <p:spPr>
            <a:xfrm>
              <a:off x="6294627" y="2409951"/>
              <a:ext cx="387997" cy="375196"/>
            </a:xfrm>
            <a:prstGeom prst="rect">
              <a:avLst/>
            </a:prstGeom>
            <a:noFill/>
            <a:ln>
              <a:noFill/>
            </a:ln>
          </p:spPr>
        </p:pic>
        <p:sp>
          <p:nvSpPr>
            <p:cNvPr id="274" name="Google Shape;274;g1ed3cfea732_0_493"/>
            <p:cNvSpPr/>
            <p:nvPr/>
          </p:nvSpPr>
          <p:spPr>
            <a:xfrm>
              <a:off x="8564239" y="3025859"/>
              <a:ext cx="260350" cy="424814"/>
            </a:xfrm>
            <a:custGeom>
              <a:rect b="b" l="l" r="r" t="t"/>
              <a:pathLst>
                <a:path extrusionOk="0" h="424814" w="260350">
                  <a:moveTo>
                    <a:pt x="134919" y="424694"/>
                  </a:moveTo>
                  <a:lnTo>
                    <a:pt x="124925" y="424694"/>
                  </a:lnTo>
                  <a:lnTo>
                    <a:pt x="120552" y="422196"/>
                  </a:lnTo>
                  <a:lnTo>
                    <a:pt x="118679" y="417824"/>
                  </a:lnTo>
                  <a:lnTo>
                    <a:pt x="67459" y="310401"/>
                  </a:lnTo>
                  <a:lnTo>
                    <a:pt x="8120" y="179246"/>
                  </a:lnTo>
                  <a:lnTo>
                    <a:pt x="253" y="148096"/>
                  </a:lnTo>
                  <a:lnTo>
                    <a:pt x="0" y="116478"/>
                  </a:lnTo>
                  <a:lnTo>
                    <a:pt x="7241" y="85797"/>
                  </a:lnTo>
                  <a:lnTo>
                    <a:pt x="42962" y="33198"/>
                  </a:lnTo>
                  <a:lnTo>
                    <a:pt x="98281" y="3883"/>
                  </a:lnTo>
                  <a:lnTo>
                    <a:pt x="129922" y="0"/>
                  </a:lnTo>
                  <a:lnTo>
                    <a:pt x="161563" y="3883"/>
                  </a:lnTo>
                  <a:lnTo>
                    <a:pt x="190979" y="15145"/>
                  </a:lnTo>
                  <a:lnTo>
                    <a:pt x="216882" y="33198"/>
                  </a:lnTo>
                  <a:lnTo>
                    <a:pt x="237982" y="57458"/>
                  </a:lnTo>
                  <a:lnTo>
                    <a:pt x="247004" y="74946"/>
                  </a:lnTo>
                  <a:lnTo>
                    <a:pt x="129922" y="74946"/>
                  </a:lnTo>
                  <a:lnTo>
                    <a:pt x="107962" y="79337"/>
                  </a:lnTo>
                  <a:lnTo>
                    <a:pt x="90102" y="91340"/>
                  </a:lnTo>
                  <a:lnTo>
                    <a:pt x="78097" y="109198"/>
                  </a:lnTo>
                  <a:lnTo>
                    <a:pt x="73705" y="131155"/>
                  </a:lnTo>
                  <a:lnTo>
                    <a:pt x="78097" y="153112"/>
                  </a:lnTo>
                  <a:lnTo>
                    <a:pt x="90102" y="170970"/>
                  </a:lnTo>
                  <a:lnTo>
                    <a:pt x="107962" y="182973"/>
                  </a:lnTo>
                  <a:lnTo>
                    <a:pt x="129922" y="187365"/>
                  </a:lnTo>
                  <a:lnTo>
                    <a:pt x="248051" y="187365"/>
                  </a:lnTo>
                  <a:lnTo>
                    <a:pt x="192385" y="310401"/>
                  </a:lnTo>
                  <a:lnTo>
                    <a:pt x="141165" y="417824"/>
                  </a:lnTo>
                  <a:lnTo>
                    <a:pt x="139291" y="422196"/>
                  </a:lnTo>
                  <a:lnTo>
                    <a:pt x="134919" y="424694"/>
                  </a:lnTo>
                  <a:close/>
                </a:path>
                <a:path extrusionOk="0" h="424814" w="260350">
                  <a:moveTo>
                    <a:pt x="248051" y="187365"/>
                  </a:moveTo>
                  <a:lnTo>
                    <a:pt x="129922" y="187365"/>
                  </a:lnTo>
                  <a:lnTo>
                    <a:pt x="151881" y="182973"/>
                  </a:lnTo>
                  <a:lnTo>
                    <a:pt x="169742" y="170970"/>
                  </a:lnTo>
                  <a:lnTo>
                    <a:pt x="181746" y="153112"/>
                  </a:lnTo>
                  <a:lnTo>
                    <a:pt x="186138" y="131155"/>
                  </a:lnTo>
                  <a:lnTo>
                    <a:pt x="181746" y="109198"/>
                  </a:lnTo>
                  <a:lnTo>
                    <a:pt x="169742" y="91340"/>
                  </a:lnTo>
                  <a:lnTo>
                    <a:pt x="151881" y="79337"/>
                  </a:lnTo>
                  <a:lnTo>
                    <a:pt x="129922" y="74946"/>
                  </a:lnTo>
                  <a:lnTo>
                    <a:pt x="247004" y="74946"/>
                  </a:lnTo>
                  <a:lnTo>
                    <a:pt x="252603" y="85797"/>
                  </a:lnTo>
                  <a:lnTo>
                    <a:pt x="259844" y="116478"/>
                  </a:lnTo>
                  <a:lnTo>
                    <a:pt x="259591" y="148096"/>
                  </a:lnTo>
                  <a:lnTo>
                    <a:pt x="251724" y="179246"/>
                  </a:lnTo>
                  <a:lnTo>
                    <a:pt x="248051" y="187365"/>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75" name="Google Shape;275;g1ed3cfea732_0_493"/>
            <p:cNvPicPr preferRelativeResize="0"/>
            <p:nvPr/>
          </p:nvPicPr>
          <p:blipFill rotWithShape="1">
            <a:blip r:embed="rId12">
              <a:alphaModFix/>
            </a:blip>
            <a:srcRect b="0" l="0" r="0" t="0"/>
            <a:stretch/>
          </p:blipFill>
          <p:spPr>
            <a:xfrm>
              <a:off x="8634822" y="3097681"/>
              <a:ext cx="118678" cy="118665"/>
            </a:xfrm>
            <a:prstGeom prst="rect">
              <a:avLst/>
            </a:prstGeom>
            <a:noFill/>
            <a:ln>
              <a:noFill/>
            </a:ln>
          </p:spPr>
        </p:pic>
        <p:sp>
          <p:nvSpPr>
            <p:cNvPr id="276" name="Google Shape;276;g1ed3cfea732_0_493"/>
            <p:cNvSpPr/>
            <p:nvPr/>
          </p:nvSpPr>
          <p:spPr>
            <a:xfrm>
              <a:off x="8564239" y="3025858"/>
              <a:ext cx="260350" cy="424814"/>
            </a:xfrm>
            <a:custGeom>
              <a:rect b="b" l="l" r="r" t="t"/>
              <a:pathLst>
                <a:path extrusionOk="0" h="424814" w="260350">
                  <a:moveTo>
                    <a:pt x="129922" y="0"/>
                  </a:moveTo>
                  <a:lnTo>
                    <a:pt x="68865" y="15145"/>
                  </a:lnTo>
                  <a:lnTo>
                    <a:pt x="21861" y="57458"/>
                  </a:lnTo>
                  <a:lnTo>
                    <a:pt x="0" y="116478"/>
                  </a:lnTo>
                  <a:lnTo>
                    <a:pt x="253" y="148096"/>
                  </a:lnTo>
                  <a:lnTo>
                    <a:pt x="8120" y="179246"/>
                  </a:lnTo>
                  <a:lnTo>
                    <a:pt x="67459" y="310401"/>
                  </a:lnTo>
                  <a:lnTo>
                    <a:pt x="118679" y="417824"/>
                  </a:lnTo>
                  <a:lnTo>
                    <a:pt x="120552" y="422196"/>
                  </a:lnTo>
                  <a:lnTo>
                    <a:pt x="124925" y="424694"/>
                  </a:lnTo>
                  <a:lnTo>
                    <a:pt x="129922" y="424694"/>
                  </a:lnTo>
                  <a:lnTo>
                    <a:pt x="134919" y="424694"/>
                  </a:lnTo>
                  <a:lnTo>
                    <a:pt x="139291" y="422196"/>
                  </a:lnTo>
                  <a:lnTo>
                    <a:pt x="141165" y="417824"/>
                  </a:lnTo>
                  <a:lnTo>
                    <a:pt x="192385" y="310401"/>
                  </a:lnTo>
                  <a:lnTo>
                    <a:pt x="251724" y="179246"/>
                  </a:lnTo>
                  <a:lnTo>
                    <a:pt x="259591" y="148096"/>
                  </a:lnTo>
                  <a:lnTo>
                    <a:pt x="259844" y="116478"/>
                  </a:lnTo>
                  <a:lnTo>
                    <a:pt x="252603" y="85797"/>
                  </a:lnTo>
                  <a:lnTo>
                    <a:pt x="237982" y="57458"/>
                  </a:lnTo>
                  <a:lnTo>
                    <a:pt x="216882" y="33198"/>
                  </a:lnTo>
                  <a:lnTo>
                    <a:pt x="190979" y="15145"/>
                  </a:lnTo>
                  <a:lnTo>
                    <a:pt x="161563" y="3883"/>
                  </a:lnTo>
                  <a:lnTo>
                    <a:pt x="129922"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77" name="Google Shape;277;g1ed3cfea732_0_493"/>
            <p:cNvPicPr preferRelativeResize="0"/>
            <p:nvPr/>
          </p:nvPicPr>
          <p:blipFill rotWithShape="1">
            <a:blip r:embed="rId13">
              <a:alphaModFix/>
            </a:blip>
            <a:srcRect b="0" l="0" r="0" t="0"/>
            <a:stretch/>
          </p:blipFill>
          <p:spPr>
            <a:xfrm>
              <a:off x="7746150" y="2770330"/>
              <a:ext cx="711682" cy="178358"/>
            </a:xfrm>
            <a:prstGeom prst="rect">
              <a:avLst/>
            </a:prstGeom>
            <a:noFill/>
            <a:ln>
              <a:noFill/>
            </a:ln>
          </p:spPr>
        </p:pic>
        <p:sp>
          <p:nvSpPr>
            <p:cNvPr id="278" name="Google Shape;278;g1ed3cfea732_0_493"/>
            <p:cNvSpPr/>
            <p:nvPr/>
          </p:nvSpPr>
          <p:spPr>
            <a:xfrm>
              <a:off x="8476513" y="2866326"/>
              <a:ext cx="62229" cy="31750"/>
            </a:xfrm>
            <a:custGeom>
              <a:rect b="b" l="l" r="r" t="t"/>
              <a:pathLst>
                <a:path extrusionOk="0" h="31750" w="62229">
                  <a:moveTo>
                    <a:pt x="61620" y="0"/>
                  </a:moveTo>
                  <a:lnTo>
                    <a:pt x="0" y="0"/>
                  </a:lnTo>
                  <a:lnTo>
                    <a:pt x="0" y="31369"/>
                  </a:lnTo>
                  <a:lnTo>
                    <a:pt x="61620" y="31369"/>
                  </a:lnTo>
                  <a:lnTo>
                    <a:pt x="61620"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9" name="Google Shape;279;g1ed3cfea732_0_493"/>
            <p:cNvSpPr/>
            <p:nvPr/>
          </p:nvSpPr>
          <p:spPr>
            <a:xfrm>
              <a:off x="8476513" y="2866326"/>
              <a:ext cx="62229" cy="31750"/>
            </a:xfrm>
            <a:custGeom>
              <a:rect b="b" l="l" r="r" t="t"/>
              <a:pathLst>
                <a:path extrusionOk="0" h="31750" w="62229">
                  <a:moveTo>
                    <a:pt x="0" y="0"/>
                  </a:moveTo>
                  <a:lnTo>
                    <a:pt x="61620" y="0"/>
                  </a:lnTo>
                  <a:lnTo>
                    <a:pt x="61620" y="31369"/>
                  </a:lnTo>
                  <a:lnTo>
                    <a:pt x="0" y="3136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0" name="Google Shape;280;g1ed3cfea732_0_493"/>
            <p:cNvSpPr/>
            <p:nvPr/>
          </p:nvSpPr>
          <p:spPr>
            <a:xfrm>
              <a:off x="8557962" y="2777023"/>
              <a:ext cx="224154" cy="164464"/>
            </a:xfrm>
            <a:custGeom>
              <a:rect b="b" l="l" r="r" t="t"/>
              <a:pathLst>
                <a:path extrusionOk="0" h="164464" w="224154">
                  <a:moveTo>
                    <a:pt x="219642" y="26009"/>
                  </a:moveTo>
                  <a:lnTo>
                    <a:pt x="177990" y="26009"/>
                  </a:lnTo>
                  <a:lnTo>
                    <a:pt x="183184" y="27889"/>
                  </a:lnTo>
                  <a:lnTo>
                    <a:pt x="190690" y="35407"/>
                  </a:lnTo>
                  <a:lnTo>
                    <a:pt x="192570" y="40779"/>
                  </a:lnTo>
                  <a:lnTo>
                    <a:pt x="192570" y="54102"/>
                  </a:lnTo>
                  <a:lnTo>
                    <a:pt x="169673" y="84681"/>
                  </a:lnTo>
                  <a:lnTo>
                    <a:pt x="160096" y="93764"/>
                  </a:lnTo>
                  <a:lnTo>
                    <a:pt x="148011" y="105382"/>
                  </a:lnTo>
                  <a:lnTo>
                    <a:pt x="120801" y="140500"/>
                  </a:lnTo>
                  <a:lnTo>
                    <a:pt x="114109" y="164312"/>
                  </a:lnTo>
                  <a:lnTo>
                    <a:pt x="224053" y="164312"/>
                  </a:lnTo>
                  <a:lnTo>
                    <a:pt x="224053" y="135178"/>
                  </a:lnTo>
                  <a:lnTo>
                    <a:pt x="161772" y="135178"/>
                  </a:lnTo>
                  <a:lnTo>
                    <a:pt x="163410" y="132346"/>
                  </a:lnTo>
                  <a:lnTo>
                    <a:pt x="186994" y="108381"/>
                  </a:lnTo>
                  <a:lnTo>
                    <a:pt x="193843" y="101969"/>
                  </a:lnTo>
                  <a:lnTo>
                    <a:pt x="222732" y="59918"/>
                  </a:lnTo>
                  <a:lnTo>
                    <a:pt x="224053" y="52908"/>
                  </a:lnTo>
                  <a:lnTo>
                    <a:pt x="224053" y="45542"/>
                  </a:lnTo>
                  <a:lnTo>
                    <a:pt x="223205" y="36405"/>
                  </a:lnTo>
                  <a:lnTo>
                    <a:pt x="223078" y="35864"/>
                  </a:lnTo>
                  <a:lnTo>
                    <a:pt x="220594" y="27708"/>
                  </a:lnTo>
                  <a:lnTo>
                    <a:pt x="219642" y="26009"/>
                  </a:lnTo>
                  <a:close/>
                </a:path>
                <a:path extrusionOk="0" h="164464" w="224154">
                  <a:moveTo>
                    <a:pt x="172148" y="0"/>
                  </a:moveTo>
                  <a:lnTo>
                    <a:pt x="135318" y="11277"/>
                  </a:lnTo>
                  <a:lnTo>
                    <a:pt x="117792" y="48437"/>
                  </a:lnTo>
                  <a:lnTo>
                    <a:pt x="149047" y="51574"/>
                  </a:lnTo>
                  <a:lnTo>
                    <a:pt x="149644" y="42418"/>
                  </a:lnTo>
                  <a:lnTo>
                    <a:pt x="151866" y="35864"/>
                  </a:lnTo>
                  <a:lnTo>
                    <a:pt x="159613" y="27978"/>
                  </a:lnTo>
                  <a:lnTo>
                    <a:pt x="164820" y="26009"/>
                  </a:lnTo>
                  <a:lnTo>
                    <a:pt x="219642" y="26009"/>
                  </a:lnTo>
                  <a:lnTo>
                    <a:pt x="216268" y="19985"/>
                  </a:lnTo>
                  <a:lnTo>
                    <a:pt x="210210" y="13055"/>
                  </a:lnTo>
                  <a:lnTo>
                    <a:pt x="202643" y="7345"/>
                  </a:lnTo>
                  <a:lnTo>
                    <a:pt x="193775" y="3265"/>
                  </a:lnTo>
                  <a:lnTo>
                    <a:pt x="183608" y="816"/>
                  </a:lnTo>
                  <a:lnTo>
                    <a:pt x="172148" y="0"/>
                  </a:lnTo>
                  <a:close/>
                </a:path>
                <a:path extrusionOk="0" h="164464" w="224154">
                  <a:moveTo>
                    <a:pt x="71881" y="46101"/>
                  </a:moveTo>
                  <a:lnTo>
                    <a:pt x="40525" y="46101"/>
                  </a:lnTo>
                  <a:lnTo>
                    <a:pt x="40525" y="164312"/>
                  </a:lnTo>
                  <a:lnTo>
                    <a:pt x="71881" y="164312"/>
                  </a:lnTo>
                  <a:lnTo>
                    <a:pt x="71881" y="46101"/>
                  </a:lnTo>
                  <a:close/>
                </a:path>
                <a:path extrusionOk="0" h="164464" w="224154">
                  <a:moveTo>
                    <a:pt x="71881" y="0"/>
                  </a:moveTo>
                  <a:lnTo>
                    <a:pt x="46443" y="0"/>
                  </a:lnTo>
                  <a:lnTo>
                    <a:pt x="43195" y="7243"/>
                  </a:lnTo>
                  <a:lnTo>
                    <a:pt x="38820" y="14020"/>
                  </a:lnTo>
                  <a:lnTo>
                    <a:pt x="6274" y="38954"/>
                  </a:lnTo>
                  <a:lnTo>
                    <a:pt x="0" y="41414"/>
                  </a:lnTo>
                  <a:lnTo>
                    <a:pt x="0" y="69875"/>
                  </a:lnTo>
                  <a:lnTo>
                    <a:pt x="11282" y="65503"/>
                  </a:lnTo>
                  <a:lnTo>
                    <a:pt x="21796" y="60083"/>
                  </a:lnTo>
                  <a:lnTo>
                    <a:pt x="31543" y="53616"/>
                  </a:lnTo>
                  <a:lnTo>
                    <a:pt x="40525" y="46101"/>
                  </a:lnTo>
                  <a:lnTo>
                    <a:pt x="71881" y="46101"/>
                  </a:lnTo>
                  <a:lnTo>
                    <a:pt x="71881"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1" name="Google Shape;281;g1ed3cfea732_0_493"/>
            <p:cNvSpPr/>
            <p:nvPr/>
          </p:nvSpPr>
          <p:spPr>
            <a:xfrm>
              <a:off x="8557962" y="2777023"/>
              <a:ext cx="224154" cy="164464"/>
            </a:xfrm>
            <a:custGeom>
              <a:rect b="b" l="l" r="r" t="t"/>
              <a:pathLst>
                <a:path extrusionOk="0" h="164464" w="224154">
                  <a:moveTo>
                    <a:pt x="172148" y="0"/>
                  </a:moveTo>
                  <a:lnTo>
                    <a:pt x="210210" y="13055"/>
                  </a:lnTo>
                  <a:lnTo>
                    <a:pt x="224053" y="45542"/>
                  </a:lnTo>
                  <a:lnTo>
                    <a:pt x="224053" y="52908"/>
                  </a:lnTo>
                  <a:lnTo>
                    <a:pt x="207530" y="87515"/>
                  </a:lnTo>
                  <a:lnTo>
                    <a:pt x="180253" y="114620"/>
                  </a:lnTo>
                  <a:lnTo>
                    <a:pt x="174871" y="119714"/>
                  </a:lnTo>
                  <a:lnTo>
                    <a:pt x="161772" y="135178"/>
                  </a:lnTo>
                  <a:lnTo>
                    <a:pt x="224053" y="135178"/>
                  </a:lnTo>
                  <a:lnTo>
                    <a:pt x="224053" y="164312"/>
                  </a:lnTo>
                  <a:lnTo>
                    <a:pt x="114109" y="164312"/>
                  </a:lnTo>
                  <a:lnTo>
                    <a:pt x="115444" y="156156"/>
                  </a:lnTo>
                  <a:lnTo>
                    <a:pt x="138102" y="115793"/>
                  </a:lnTo>
                  <a:lnTo>
                    <a:pt x="169673" y="84681"/>
                  </a:lnTo>
                  <a:lnTo>
                    <a:pt x="177201" y="77189"/>
                  </a:lnTo>
                  <a:lnTo>
                    <a:pt x="182679" y="71284"/>
                  </a:lnTo>
                  <a:lnTo>
                    <a:pt x="186105" y="66967"/>
                  </a:lnTo>
                  <a:lnTo>
                    <a:pt x="190411" y="60502"/>
                  </a:lnTo>
                  <a:lnTo>
                    <a:pt x="192570" y="54102"/>
                  </a:lnTo>
                  <a:lnTo>
                    <a:pt x="192570" y="47777"/>
                  </a:lnTo>
                  <a:lnTo>
                    <a:pt x="192570" y="40779"/>
                  </a:lnTo>
                  <a:lnTo>
                    <a:pt x="190690" y="35407"/>
                  </a:lnTo>
                  <a:lnTo>
                    <a:pt x="186943" y="31648"/>
                  </a:lnTo>
                  <a:lnTo>
                    <a:pt x="183184" y="27889"/>
                  </a:lnTo>
                  <a:lnTo>
                    <a:pt x="177990" y="26009"/>
                  </a:lnTo>
                  <a:lnTo>
                    <a:pt x="171361" y="26009"/>
                  </a:lnTo>
                  <a:lnTo>
                    <a:pt x="164820" y="26009"/>
                  </a:lnTo>
                  <a:lnTo>
                    <a:pt x="159613" y="27978"/>
                  </a:lnTo>
                  <a:lnTo>
                    <a:pt x="155740" y="31927"/>
                  </a:lnTo>
                  <a:lnTo>
                    <a:pt x="151866" y="35864"/>
                  </a:lnTo>
                  <a:lnTo>
                    <a:pt x="149644" y="42418"/>
                  </a:lnTo>
                  <a:lnTo>
                    <a:pt x="149047" y="51574"/>
                  </a:lnTo>
                  <a:lnTo>
                    <a:pt x="117792" y="48437"/>
                  </a:lnTo>
                  <a:lnTo>
                    <a:pt x="135318" y="11277"/>
                  </a:lnTo>
                  <a:lnTo>
                    <a:pt x="161559" y="704"/>
                  </a:lnTo>
                  <a:lnTo>
                    <a:pt x="172148" y="0"/>
                  </a:lnTo>
                  <a:close/>
                </a:path>
                <a:path extrusionOk="0" h="164464" w="224154">
                  <a:moveTo>
                    <a:pt x="46443" y="0"/>
                  </a:moveTo>
                  <a:lnTo>
                    <a:pt x="71881" y="0"/>
                  </a:lnTo>
                  <a:lnTo>
                    <a:pt x="71881" y="164312"/>
                  </a:lnTo>
                  <a:lnTo>
                    <a:pt x="40525" y="164312"/>
                  </a:lnTo>
                  <a:lnTo>
                    <a:pt x="40525" y="46101"/>
                  </a:lnTo>
                  <a:lnTo>
                    <a:pt x="31543" y="53616"/>
                  </a:lnTo>
                  <a:lnTo>
                    <a:pt x="21796" y="60083"/>
                  </a:lnTo>
                  <a:lnTo>
                    <a:pt x="11282" y="65503"/>
                  </a:lnTo>
                  <a:lnTo>
                    <a:pt x="0" y="69875"/>
                  </a:lnTo>
                  <a:lnTo>
                    <a:pt x="0" y="41414"/>
                  </a:lnTo>
                  <a:lnTo>
                    <a:pt x="6274" y="38954"/>
                  </a:lnTo>
                  <a:lnTo>
                    <a:pt x="12812" y="35594"/>
                  </a:lnTo>
                  <a:lnTo>
                    <a:pt x="43195" y="7243"/>
                  </a:lnTo>
                  <a:lnTo>
                    <a:pt x="46443"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82" name="Google Shape;282;g1ed3cfea732_0_493"/>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ed3cfea732_0_520"/>
          <p:cNvSpPr txBox="1"/>
          <p:nvPr/>
        </p:nvSpPr>
        <p:spPr>
          <a:xfrm>
            <a:off x="441557" y="1706349"/>
            <a:ext cx="8193300" cy="27435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400">
                <a:solidFill>
                  <a:srgbClr val="001F5F"/>
                </a:solidFill>
                <a:latin typeface="Arial"/>
                <a:ea typeface="Arial"/>
                <a:cs typeface="Arial"/>
                <a:sym typeface="Arial"/>
              </a:rPr>
              <a:t>Area Special Instructions/ Restrictions</a:t>
            </a:r>
            <a:endParaRPr sz="1400">
              <a:latin typeface="Arial"/>
              <a:ea typeface="Arial"/>
              <a:cs typeface="Arial"/>
              <a:sym typeface="Arial"/>
            </a:endParaRPr>
          </a:p>
          <a:p>
            <a:pPr indent="-317500" lvl="0" marL="469900" marR="788035" rtl="0" algn="l">
              <a:lnSpc>
                <a:spcPct val="107857"/>
              </a:lnSpc>
              <a:spcBef>
                <a:spcPts val="1535"/>
              </a:spcBef>
              <a:spcAft>
                <a:spcPts val="0"/>
              </a:spcAft>
              <a:buClr>
                <a:srgbClr val="001F5F"/>
              </a:buClr>
              <a:buSzPts val="1400"/>
              <a:buFont typeface="Arial"/>
              <a:buChar char="•"/>
            </a:pPr>
            <a:r>
              <a:rPr lang="en-US" sz="1400">
                <a:solidFill>
                  <a:srgbClr val="001F5F"/>
                </a:solidFill>
                <a:latin typeface="Arial"/>
                <a:ea typeface="Arial"/>
                <a:cs typeface="Arial"/>
                <a:sym typeface="Arial"/>
              </a:rPr>
              <a:t>Turkey hunting may be conducted from ground blinds </a:t>
            </a:r>
            <a:r>
              <a:rPr b="1" lang="en-US" sz="1400">
                <a:solidFill>
                  <a:srgbClr val="001F5F"/>
                </a:solidFill>
                <a:latin typeface="Arial"/>
                <a:ea typeface="Arial"/>
                <a:cs typeface="Arial"/>
                <a:sym typeface="Arial"/>
              </a:rPr>
              <a:t>ONLY </a:t>
            </a:r>
            <a:r>
              <a:rPr lang="en-US" sz="1400">
                <a:solidFill>
                  <a:srgbClr val="001F5F"/>
                </a:solidFill>
                <a:latin typeface="Arial"/>
                <a:ea typeface="Arial"/>
                <a:cs typeface="Arial"/>
                <a:sym typeface="Arial"/>
              </a:rPr>
              <a:t>if hunters are using archery equipment.</a:t>
            </a:r>
            <a:endParaRPr sz="1400">
              <a:latin typeface="Arial"/>
              <a:ea typeface="Arial"/>
              <a:cs typeface="Arial"/>
              <a:sym typeface="Arial"/>
            </a:endParaRPr>
          </a:p>
          <a:p>
            <a:pPr indent="0" lvl="0" marL="0" rtl="0" algn="l">
              <a:lnSpc>
                <a:spcPct val="100000"/>
              </a:lnSpc>
              <a:spcBef>
                <a:spcPts val="1310"/>
              </a:spcBef>
              <a:spcAft>
                <a:spcPts val="0"/>
              </a:spcAft>
              <a:buClr>
                <a:srgbClr val="001F5F"/>
              </a:buClr>
              <a:buSzPts val="1400"/>
              <a:buFont typeface="Arial"/>
              <a:buNone/>
            </a:pPr>
            <a:r>
              <a:t/>
            </a:r>
            <a:endParaRPr sz="1400">
              <a:latin typeface="Arial"/>
              <a:ea typeface="Arial"/>
              <a:cs typeface="Arial"/>
              <a:sym typeface="Arial"/>
            </a:endParaRPr>
          </a:p>
          <a:p>
            <a:pPr indent="0" lvl="0" marL="12700" rtl="0" algn="l">
              <a:lnSpc>
                <a:spcPct val="100000"/>
              </a:lnSpc>
              <a:spcBef>
                <a:spcPts val="0"/>
              </a:spcBef>
              <a:spcAft>
                <a:spcPts val="0"/>
              </a:spcAft>
              <a:buNone/>
            </a:pPr>
            <a:r>
              <a:rPr b="1" lang="en-US" sz="1400">
                <a:solidFill>
                  <a:srgbClr val="001F5F"/>
                </a:solidFill>
                <a:latin typeface="Arial"/>
                <a:ea typeface="Arial"/>
                <a:cs typeface="Arial"/>
                <a:sym typeface="Arial"/>
              </a:rPr>
              <a:t>Authorized Weapons</a:t>
            </a:r>
            <a:endParaRPr sz="1400">
              <a:latin typeface="Arial"/>
              <a:ea typeface="Arial"/>
              <a:cs typeface="Arial"/>
              <a:sym typeface="Arial"/>
            </a:endParaRPr>
          </a:p>
          <a:p>
            <a:pPr indent="-316865" lvl="0" marL="469265" rtl="0" algn="l">
              <a:lnSpc>
                <a:spcPct val="113928"/>
              </a:lnSpc>
              <a:spcBef>
                <a:spcPts val="635"/>
              </a:spcBef>
              <a:spcAft>
                <a:spcPts val="0"/>
              </a:spcAft>
              <a:buClr>
                <a:srgbClr val="001F5F"/>
              </a:buClr>
              <a:buSzPts val="1400"/>
              <a:buFont typeface="Arial"/>
              <a:buChar char="•"/>
            </a:pPr>
            <a:r>
              <a:rPr b="1" lang="en-US" sz="1400">
                <a:solidFill>
                  <a:srgbClr val="001F5F"/>
                </a:solidFill>
                <a:latin typeface="Arial"/>
                <a:ea typeface="Arial"/>
                <a:cs typeface="Arial"/>
                <a:sym typeface="Arial"/>
              </a:rPr>
              <a:t>Archery equipment </a:t>
            </a:r>
            <a:r>
              <a:rPr lang="en-US" sz="1400">
                <a:solidFill>
                  <a:srgbClr val="001F5F"/>
                </a:solidFill>
                <a:latin typeface="Arial"/>
                <a:ea typeface="Arial"/>
                <a:cs typeface="Arial"/>
                <a:sym typeface="Arial"/>
              </a:rPr>
              <a:t>– all season.</a:t>
            </a:r>
            <a:endParaRPr sz="1400">
              <a:latin typeface="Arial"/>
              <a:ea typeface="Arial"/>
              <a:cs typeface="Arial"/>
              <a:sym typeface="Arial"/>
            </a:endParaRPr>
          </a:p>
          <a:p>
            <a:pPr indent="-317500" lvl="0" marL="469265" marR="5080" rtl="0" algn="l">
              <a:lnSpc>
                <a:spcPct val="107857"/>
              </a:lnSpc>
              <a:spcBef>
                <a:spcPts val="110"/>
              </a:spcBef>
              <a:spcAft>
                <a:spcPts val="0"/>
              </a:spcAft>
              <a:buClr>
                <a:srgbClr val="001F5F"/>
              </a:buClr>
              <a:buSzPts val="1400"/>
              <a:buFont typeface="Arial"/>
              <a:buChar char="•"/>
            </a:pPr>
            <a:r>
              <a:rPr b="1" lang="en-US" sz="1400">
                <a:solidFill>
                  <a:srgbClr val="001F5F"/>
                </a:solidFill>
                <a:latin typeface="Arial"/>
                <a:ea typeface="Arial"/>
                <a:cs typeface="Arial"/>
                <a:sym typeface="Arial"/>
              </a:rPr>
              <a:t>Shotguns </a:t>
            </a:r>
            <a:r>
              <a:rPr lang="en-US" sz="1400">
                <a:solidFill>
                  <a:srgbClr val="001F5F"/>
                </a:solidFill>
                <a:latin typeface="Arial"/>
                <a:ea typeface="Arial"/>
                <a:cs typeface="Arial"/>
                <a:sym typeface="Arial"/>
              </a:rPr>
              <a:t>– during appropriate part of season, with slugs or buckshot only (deer/hogs/coyote) and 5 shot (turkey). See </a:t>
            </a:r>
            <a:r>
              <a:rPr lang="en-US" sz="1400" u="sng">
                <a:solidFill>
                  <a:srgbClr val="0562C1"/>
                </a:solidFill>
                <a:latin typeface="Arial"/>
                <a:ea typeface="Arial"/>
                <a:cs typeface="Arial"/>
                <a:sym typeface="Arial"/>
                <a:hlinkClick action="ppaction://hlinksldjump" r:id="rId3">
                  <a:extLst>
                    <a:ext uri="{A12FA001-AC4F-418D-AE19-62706E023703}">
                      <ahyp:hlinkClr val="tx"/>
                    </a:ext>
                  </a:extLst>
                </a:hlinkClick>
              </a:rPr>
              <a:t>Slide 3: Hunting Seasons</a:t>
            </a:r>
            <a:r>
              <a:rPr lang="en-US" sz="1400">
                <a:solidFill>
                  <a:srgbClr val="0562C1"/>
                </a:solidFill>
                <a:latin typeface="Arial"/>
                <a:ea typeface="Arial"/>
                <a:cs typeface="Arial"/>
                <a:sym typeface="Arial"/>
              </a:rPr>
              <a:t> </a:t>
            </a:r>
            <a:r>
              <a:rPr lang="en-US" sz="1400">
                <a:solidFill>
                  <a:srgbClr val="001F5F"/>
                </a:solidFill>
                <a:latin typeface="Arial"/>
                <a:ea typeface="Arial"/>
                <a:cs typeface="Arial"/>
                <a:sym typeface="Arial"/>
              </a:rPr>
              <a:t>for more information.</a:t>
            </a:r>
            <a:endParaRPr sz="1400">
              <a:latin typeface="Arial"/>
              <a:ea typeface="Arial"/>
              <a:cs typeface="Arial"/>
              <a:sym typeface="Arial"/>
            </a:endParaRPr>
          </a:p>
          <a:p>
            <a:pPr indent="-317500" lvl="0" marL="469900" marR="483869" rtl="0" algn="l">
              <a:lnSpc>
                <a:spcPct val="107857"/>
              </a:lnSpc>
              <a:spcBef>
                <a:spcPts val="0"/>
              </a:spcBef>
              <a:spcAft>
                <a:spcPts val="0"/>
              </a:spcAft>
              <a:buClr>
                <a:srgbClr val="001F5F"/>
              </a:buClr>
              <a:buSzPts val="1400"/>
              <a:buFont typeface="Arial"/>
              <a:buChar char="•"/>
            </a:pPr>
            <a:r>
              <a:rPr b="1" lang="en-US" sz="1400">
                <a:solidFill>
                  <a:srgbClr val="001F5F"/>
                </a:solidFill>
                <a:latin typeface="Arial"/>
                <a:ea typeface="Arial"/>
                <a:cs typeface="Arial"/>
                <a:sym typeface="Arial"/>
              </a:rPr>
              <a:t>Muzzle loaders </a:t>
            </a:r>
            <a:r>
              <a:rPr lang="en-US" sz="1400">
                <a:solidFill>
                  <a:srgbClr val="001F5F"/>
                </a:solidFill>
                <a:latin typeface="Arial"/>
                <a:ea typeface="Arial"/>
                <a:cs typeface="Arial"/>
                <a:sym typeface="Arial"/>
              </a:rPr>
              <a:t>– during appropriate part of season. See </a:t>
            </a:r>
            <a:r>
              <a:rPr lang="en-US" sz="1400" u="sng">
                <a:solidFill>
                  <a:srgbClr val="0562C1"/>
                </a:solidFill>
                <a:latin typeface="Arial"/>
                <a:ea typeface="Arial"/>
                <a:cs typeface="Arial"/>
                <a:sym typeface="Arial"/>
                <a:hlinkClick action="ppaction://hlinksldjump" r:id="rId4">
                  <a:extLst>
                    <a:ext uri="{A12FA001-AC4F-418D-AE19-62706E023703}">
                      <ahyp:hlinkClr val="tx"/>
                    </a:ext>
                  </a:extLst>
                </a:hlinkClick>
              </a:rPr>
              <a:t>Slide 3: Hunting Seasons</a:t>
            </a:r>
            <a:r>
              <a:rPr lang="en-US" sz="1400">
                <a:solidFill>
                  <a:srgbClr val="0562C1"/>
                </a:solidFill>
                <a:latin typeface="Arial"/>
                <a:ea typeface="Arial"/>
                <a:cs typeface="Arial"/>
                <a:sym typeface="Arial"/>
              </a:rPr>
              <a:t> </a:t>
            </a:r>
            <a:r>
              <a:rPr lang="en-US" sz="1400">
                <a:solidFill>
                  <a:srgbClr val="001F5F"/>
                </a:solidFill>
                <a:latin typeface="Arial"/>
                <a:ea typeface="Arial"/>
                <a:cs typeface="Arial"/>
                <a:sym typeface="Arial"/>
              </a:rPr>
              <a:t>for more information.</a:t>
            </a:r>
            <a:endParaRPr sz="1400">
              <a:latin typeface="Arial"/>
              <a:ea typeface="Arial"/>
              <a:cs typeface="Arial"/>
              <a:sym typeface="Arial"/>
            </a:endParaRPr>
          </a:p>
        </p:txBody>
      </p:sp>
      <p:sp>
        <p:nvSpPr>
          <p:cNvPr id="288" name="Google Shape;288;g1ed3cfea732_0_520"/>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289" name="Google Shape;289;g1ed3cfea732_0_520"/>
          <p:cNvSpPr txBox="1"/>
          <p:nvPr>
            <p:ph type="title"/>
          </p:nvPr>
        </p:nvSpPr>
        <p:spPr>
          <a:xfrm>
            <a:off x="2026781" y="16423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290" name="Google Shape;290;g1ed3cfea732_0_520"/>
          <p:cNvSpPr txBox="1"/>
          <p:nvPr/>
        </p:nvSpPr>
        <p:spPr>
          <a:xfrm>
            <a:off x="3219274" y="605518"/>
            <a:ext cx="2702700" cy="822600"/>
          </a:xfrm>
          <a:prstGeom prst="rect">
            <a:avLst/>
          </a:prstGeom>
          <a:noFill/>
          <a:ln>
            <a:noFill/>
          </a:ln>
        </p:spPr>
        <p:txBody>
          <a:bodyPr anchorCtr="0" anchor="t" bIns="0" lIns="0" spcFirstLastPara="1" rIns="0" wrap="square" tIns="53975">
            <a:spAutoFit/>
          </a:bodyPr>
          <a:lstStyle/>
          <a:p>
            <a:pPr indent="248284"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Areas: </a:t>
            </a:r>
            <a:r>
              <a:rPr b="1" lang="en-US" sz="2400">
                <a:solidFill>
                  <a:srgbClr val="C00000"/>
                </a:solidFill>
                <a:latin typeface="Arial"/>
                <a:ea typeface="Arial"/>
                <a:cs typeface="Arial"/>
                <a:sym typeface="Arial"/>
              </a:rPr>
              <a:t>Area B (Gate P-12)</a:t>
            </a:r>
            <a:endParaRPr sz="24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ed3cfea732_0_527"/>
          <p:cNvSpPr txBox="1"/>
          <p:nvPr/>
        </p:nvSpPr>
        <p:spPr>
          <a:xfrm>
            <a:off x="397299" y="1666085"/>
            <a:ext cx="4615800" cy="2552100"/>
          </a:xfrm>
          <a:prstGeom prst="rect">
            <a:avLst/>
          </a:prstGeom>
          <a:noFill/>
          <a:ln>
            <a:noFill/>
          </a:ln>
        </p:spPr>
        <p:txBody>
          <a:bodyPr anchorCtr="0" anchor="t" bIns="0" lIns="0" spcFirstLastPara="1" rIns="0" wrap="square" tIns="40000">
            <a:spAutoFit/>
          </a:bodyPr>
          <a:lstStyle/>
          <a:p>
            <a:pPr indent="0" lvl="0" marL="12700" rtl="0" algn="l">
              <a:lnSpc>
                <a:spcPct val="100000"/>
              </a:lnSpc>
              <a:spcBef>
                <a:spcPts val="0"/>
              </a:spcBef>
              <a:spcAft>
                <a:spcPts val="0"/>
              </a:spcAft>
              <a:buNone/>
            </a:pPr>
            <a:r>
              <a:rPr b="1" lang="en-US" sz="1600">
                <a:solidFill>
                  <a:srgbClr val="001F5F"/>
                </a:solidFill>
                <a:latin typeface="Arial"/>
                <a:ea typeface="Arial"/>
                <a:cs typeface="Arial"/>
                <a:sym typeface="Arial"/>
              </a:rPr>
              <a:t>Tree Stand Locations/ Access</a:t>
            </a:r>
            <a:endParaRPr sz="1600">
              <a:latin typeface="Arial"/>
              <a:ea typeface="Arial"/>
              <a:cs typeface="Arial"/>
              <a:sym typeface="Arial"/>
            </a:endParaRPr>
          </a:p>
          <a:p>
            <a:pPr indent="-140335" lvl="0" marL="184785" marR="200660" rtl="0" algn="l">
              <a:lnSpc>
                <a:spcPct val="108125"/>
              </a:lnSpc>
              <a:spcBef>
                <a:spcPts val="430"/>
              </a:spcBef>
              <a:spcAft>
                <a:spcPts val="0"/>
              </a:spcAft>
              <a:buClr>
                <a:srgbClr val="001F5F"/>
              </a:buClr>
              <a:buSzPts val="1600"/>
              <a:buFont typeface="Arial"/>
              <a:buChar char="•"/>
            </a:pPr>
            <a:r>
              <a:rPr lang="en-US" sz="1600">
                <a:solidFill>
                  <a:srgbClr val="001F5F"/>
                </a:solidFill>
                <a:latin typeface="Arial"/>
                <a:ea typeface="Arial"/>
                <a:cs typeface="Arial"/>
                <a:sym typeface="Arial"/>
              </a:rPr>
              <a:t>Area B has two stands, both marked by pink ribbon. Follow pink markers all the way to each stand</a:t>
            </a:r>
            <a:endParaRPr sz="1600">
              <a:latin typeface="Arial"/>
              <a:ea typeface="Arial"/>
              <a:cs typeface="Arial"/>
              <a:sym typeface="Arial"/>
            </a:endParaRPr>
          </a:p>
          <a:p>
            <a:pPr indent="-140335" lvl="0" marL="184785" marR="5080" rtl="0" algn="l">
              <a:lnSpc>
                <a:spcPct val="108125"/>
              </a:lnSpc>
              <a:spcBef>
                <a:spcPts val="390"/>
              </a:spcBef>
              <a:spcAft>
                <a:spcPts val="0"/>
              </a:spcAft>
              <a:buClr>
                <a:srgbClr val="001F5F"/>
              </a:buClr>
              <a:buSzPts val="1600"/>
              <a:buFont typeface="Arial"/>
              <a:buChar char="•"/>
            </a:pPr>
            <a:r>
              <a:rPr lang="en-US" sz="1600">
                <a:solidFill>
                  <a:srgbClr val="001F5F"/>
                </a:solidFill>
                <a:latin typeface="Arial"/>
                <a:ea typeface="Arial"/>
                <a:cs typeface="Arial"/>
                <a:sym typeface="Arial"/>
              </a:rPr>
              <a:t>Stand #1 drops into a ditch about 15 feet down using a rope to assist your descent, then back up a hill into an opening</a:t>
            </a:r>
            <a:endParaRPr sz="1600">
              <a:latin typeface="Arial"/>
              <a:ea typeface="Arial"/>
              <a:cs typeface="Arial"/>
              <a:sym typeface="Arial"/>
            </a:endParaRPr>
          </a:p>
          <a:p>
            <a:pPr indent="-140335" lvl="0" marL="184785" marR="18415" rtl="0" algn="l">
              <a:lnSpc>
                <a:spcPct val="108125"/>
              </a:lnSpc>
              <a:spcBef>
                <a:spcPts val="390"/>
              </a:spcBef>
              <a:spcAft>
                <a:spcPts val="0"/>
              </a:spcAft>
              <a:buClr>
                <a:srgbClr val="001F5F"/>
              </a:buClr>
              <a:buSzPts val="1600"/>
              <a:buFont typeface="Arial"/>
              <a:buChar char="•"/>
            </a:pPr>
            <a:r>
              <a:rPr lang="en-US" sz="1600">
                <a:solidFill>
                  <a:srgbClr val="001F5F"/>
                </a:solidFill>
                <a:latin typeface="Arial"/>
                <a:ea typeface="Arial"/>
                <a:cs typeface="Arial"/>
                <a:sym typeface="Arial"/>
              </a:rPr>
              <a:t>Stand #2 is straight down the opening to the very end on the right-hand side</a:t>
            </a:r>
            <a:endParaRPr sz="1600">
              <a:latin typeface="Arial"/>
              <a:ea typeface="Arial"/>
              <a:cs typeface="Arial"/>
              <a:sym typeface="Arial"/>
            </a:endParaRPr>
          </a:p>
        </p:txBody>
      </p:sp>
      <p:grpSp>
        <p:nvGrpSpPr>
          <p:cNvPr id="296" name="Google Shape;296;g1ed3cfea732_0_527"/>
          <p:cNvGrpSpPr/>
          <p:nvPr/>
        </p:nvGrpSpPr>
        <p:grpSpPr>
          <a:xfrm>
            <a:off x="5334000" y="1994916"/>
            <a:ext cx="3101327" cy="4130040"/>
            <a:chOff x="5334000" y="1994916"/>
            <a:chExt cx="3101327" cy="4130040"/>
          </a:xfrm>
        </p:grpSpPr>
        <p:pic>
          <p:nvPicPr>
            <p:cNvPr id="297" name="Google Shape;297;g1ed3cfea732_0_527"/>
            <p:cNvPicPr preferRelativeResize="0"/>
            <p:nvPr/>
          </p:nvPicPr>
          <p:blipFill rotWithShape="1">
            <a:blip r:embed="rId3">
              <a:alphaModFix/>
            </a:blip>
            <a:srcRect b="0" l="0" r="0" t="0"/>
            <a:stretch/>
          </p:blipFill>
          <p:spPr>
            <a:xfrm>
              <a:off x="5334000" y="1994916"/>
              <a:ext cx="3101327" cy="4130040"/>
            </a:xfrm>
            <a:prstGeom prst="rect">
              <a:avLst/>
            </a:prstGeom>
            <a:noFill/>
            <a:ln>
              <a:noFill/>
            </a:ln>
          </p:spPr>
        </p:pic>
        <p:sp>
          <p:nvSpPr>
            <p:cNvPr id="298" name="Google Shape;298;g1ed3cfea732_0_527"/>
            <p:cNvSpPr/>
            <p:nvPr/>
          </p:nvSpPr>
          <p:spPr>
            <a:xfrm>
              <a:off x="6400798" y="3858767"/>
              <a:ext cx="1116965" cy="2113915"/>
            </a:xfrm>
            <a:custGeom>
              <a:rect b="b" l="l" r="r" t="t"/>
              <a:pathLst>
                <a:path extrusionOk="0" h="2113915" w="1116965">
                  <a:moveTo>
                    <a:pt x="559054" y="0"/>
                  </a:moveTo>
                  <a:lnTo>
                    <a:pt x="0" y="557745"/>
                  </a:lnTo>
                  <a:lnTo>
                    <a:pt x="278765" y="557745"/>
                  </a:lnTo>
                  <a:lnTo>
                    <a:pt x="278765" y="2113661"/>
                  </a:lnTo>
                  <a:lnTo>
                    <a:pt x="837819" y="2113661"/>
                  </a:lnTo>
                  <a:lnTo>
                    <a:pt x="837819" y="557745"/>
                  </a:lnTo>
                  <a:lnTo>
                    <a:pt x="1116584" y="557745"/>
                  </a:lnTo>
                  <a:lnTo>
                    <a:pt x="559054" y="0"/>
                  </a:lnTo>
                  <a:close/>
                </a:path>
              </a:pathLst>
            </a:custGeom>
            <a:solidFill>
              <a:srgbClr val="E04ED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99" name="Google Shape;299;g1ed3cfea732_0_527"/>
          <p:cNvGrpSpPr/>
          <p:nvPr/>
        </p:nvGrpSpPr>
        <p:grpSpPr>
          <a:xfrm>
            <a:off x="752855" y="4226052"/>
            <a:ext cx="4270247" cy="2017775"/>
            <a:chOff x="752855" y="4226052"/>
            <a:chExt cx="4270247" cy="2017775"/>
          </a:xfrm>
        </p:grpSpPr>
        <p:pic>
          <p:nvPicPr>
            <p:cNvPr id="300" name="Google Shape;300;g1ed3cfea732_0_527"/>
            <p:cNvPicPr preferRelativeResize="0"/>
            <p:nvPr/>
          </p:nvPicPr>
          <p:blipFill rotWithShape="1">
            <a:blip r:embed="rId4">
              <a:alphaModFix/>
            </a:blip>
            <a:srcRect b="0" l="0" r="0" t="0"/>
            <a:stretch/>
          </p:blipFill>
          <p:spPr>
            <a:xfrm>
              <a:off x="752855" y="4226052"/>
              <a:ext cx="4270247" cy="2017775"/>
            </a:xfrm>
            <a:prstGeom prst="rect">
              <a:avLst/>
            </a:prstGeom>
            <a:noFill/>
            <a:ln>
              <a:noFill/>
            </a:ln>
          </p:spPr>
        </p:pic>
        <p:sp>
          <p:nvSpPr>
            <p:cNvPr id="301" name="Google Shape;301;g1ed3cfea732_0_527"/>
            <p:cNvSpPr/>
            <p:nvPr/>
          </p:nvSpPr>
          <p:spPr>
            <a:xfrm>
              <a:off x="1563623" y="4753355"/>
              <a:ext cx="1234439" cy="1362710"/>
            </a:xfrm>
            <a:custGeom>
              <a:rect b="b" l="l" r="r" t="t"/>
              <a:pathLst>
                <a:path extrusionOk="0" h="1362710" w="1234439">
                  <a:moveTo>
                    <a:pt x="41186" y="0"/>
                  </a:moveTo>
                  <a:lnTo>
                    <a:pt x="0" y="499783"/>
                  </a:lnTo>
                  <a:lnTo>
                    <a:pt x="135775" y="385495"/>
                  </a:lnTo>
                  <a:lnTo>
                    <a:pt x="962634" y="1362202"/>
                  </a:lnTo>
                  <a:lnTo>
                    <a:pt x="1234186" y="1133640"/>
                  </a:lnTo>
                  <a:lnTo>
                    <a:pt x="407327" y="155422"/>
                  </a:lnTo>
                  <a:lnTo>
                    <a:pt x="543102" y="41135"/>
                  </a:lnTo>
                  <a:lnTo>
                    <a:pt x="41186" y="0"/>
                  </a:lnTo>
                  <a:close/>
                </a:path>
              </a:pathLst>
            </a:custGeom>
            <a:solidFill>
              <a:srgbClr val="E04ED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2" name="Google Shape;302;g1ed3cfea732_0_527"/>
            <p:cNvSpPr/>
            <p:nvPr/>
          </p:nvSpPr>
          <p:spPr>
            <a:xfrm>
              <a:off x="1551432" y="4742687"/>
              <a:ext cx="1260475" cy="1386839"/>
            </a:xfrm>
            <a:custGeom>
              <a:rect b="b" l="l" r="r" t="t"/>
              <a:pathLst>
                <a:path extrusionOk="0" h="1386839" w="1260475">
                  <a:moveTo>
                    <a:pt x="1259967" y="1144524"/>
                  </a:moveTo>
                  <a:lnTo>
                    <a:pt x="1253502" y="1136904"/>
                  </a:lnTo>
                  <a:lnTo>
                    <a:pt x="1240142" y="1121143"/>
                  </a:lnTo>
                  <a:lnTo>
                    <a:pt x="1240142" y="1136904"/>
                  </a:lnTo>
                  <a:lnTo>
                    <a:pt x="1233347" y="1142619"/>
                  </a:lnTo>
                  <a:lnTo>
                    <a:pt x="975880" y="1359382"/>
                  </a:lnTo>
                  <a:lnTo>
                    <a:pt x="968616" y="1365504"/>
                  </a:lnTo>
                  <a:lnTo>
                    <a:pt x="975880" y="1359382"/>
                  </a:lnTo>
                  <a:lnTo>
                    <a:pt x="166014" y="402336"/>
                  </a:lnTo>
                  <a:lnTo>
                    <a:pt x="147955" y="381000"/>
                  </a:lnTo>
                  <a:lnTo>
                    <a:pt x="23266" y="488162"/>
                  </a:lnTo>
                  <a:lnTo>
                    <a:pt x="63207" y="20637"/>
                  </a:lnTo>
                  <a:lnTo>
                    <a:pt x="529945" y="59016"/>
                  </a:lnTo>
                  <a:lnTo>
                    <a:pt x="404228" y="164592"/>
                  </a:lnTo>
                  <a:lnTo>
                    <a:pt x="1233347" y="1142619"/>
                  </a:lnTo>
                  <a:lnTo>
                    <a:pt x="1240129" y="1136904"/>
                  </a:lnTo>
                  <a:lnTo>
                    <a:pt x="1240142" y="1121143"/>
                  </a:lnTo>
                  <a:lnTo>
                    <a:pt x="437197" y="173736"/>
                  </a:lnTo>
                  <a:lnTo>
                    <a:pt x="432346" y="167995"/>
                  </a:lnTo>
                  <a:lnTo>
                    <a:pt x="441731" y="160020"/>
                  </a:lnTo>
                  <a:lnTo>
                    <a:pt x="558380" y="60960"/>
                  </a:lnTo>
                  <a:lnTo>
                    <a:pt x="578078" y="44208"/>
                  </a:lnTo>
                  <a:lnTo>
                    <a:pt x="577951" y="44196"/>
                  </a:lnTo>
                  <a:lnTo>
                    <a:pt x="173101" y="10680"/>
                  </a:lnTo>
                  <a:lnTo>
                    <a:pt x="64058" y="10680"/>
                  </a:lnTo>
                  <a:lnTo>
                    <a:pt x="173101" y="10668"/>
                  </a:lnTo>
                  <a:lnTo>
                    <a:pt x="44234" y="0"/>
                  </a:lnTo>
                  <a:lnTo>
                    <a:pt x="0" y="533400"/>
                  </a:lnTo>
                  <a:lnTo>
                    <a:pt x="27190" y="510540"/>
                  </a:lnTo>
                  <a:lnTo>
                    <a:pt x="146786" y="409968"/>
                  </a:lnTo>
                  <a:lnTo>
                    <a:pt x="140322" y="402336"/>
                  </a:lnTo>
                  <a:lnTo>
                    <a:pt x="146786" y="409968"/>
                  </a:lnTo>
                  <a:lnTo>
                    <a:pt x="974712" y="1386840"/>
                  </a:lnTo>
                  <a:lnTo>
                    <a:pt x="998029" y="1367028"/>
                  </a:lnTo>
                  <a:lnTo>
                    <a:pt x="1252791" y="1150620"/>
                  </a:lnTo>
                  <a:lnTo>
                    <a:pt x="1259967" y="1144524"/>
                  </a:lnTo>
                  <a:close/>
                </a:path>
              </a:pathLst>
            </a:custGeom>
            <a:solidFill>
              <a:srgbClr val="8A8A8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3" name="Google Shape;303;g1ed3cfea732_0_527"/>
            <p:cNvSpPr/>
            <p:nvPr/>
          </p:nvSpPr>
          <p:spPr>
            <a:xfrm>
              <a:off x="1987296" y="5184647"/>
              <a:ext cx="506094" cy="581025"/>
            </a:xfrm>
            <a:custGeom>
              <a:rect b="b" l="l" r="r" t="t"/>
              <a:pathLst>
                <a:path extrusionOk="0" h="581025" w="506094">
                  <a:moveTo>
                    <a:pt x="129819" y="49555"/>
                  </a:moveTo>
                  <a:lnTo>
                    <a:pt x="126771" y="41935"/>
                  </a:lnTo>
                  <a:lnTo>
                    <a:pt x="125247" y="35572"/>
                  </a:lnTo>
                  <a:lnTo>
                    <a:pt x="122186" y="27952"/>
                  </a:lnTo>
                  <a:lnTo>
                    <a:pt x="114554" y="20332"/>
                  </a:lnTo>
                  <a:lnTo>
                    <a:pt x="111112" y="16522"/>
                  </a:lnTo>
                  <a:lnTo>
                    <a:pt x="103860" y="8890"/>
                  </a:lnTo>
                  <a:lnTo>
                    <a:pt x="97751" y="5080"/>
                  </a:lnTo>
                  <a:lnTo>
                    <a:pt x="90106" y="2540"/>
                  </a:lnTo>
                  <a:lnTo>
                    <a:pt x="83997" y="0"/>
                  </a:lnTo>
                  <a:lnTo>
                    <a:pt x="77889" y="1270"/>
                  </a:lnTo>
                  <a:lnTo>
                    <a:pt x="70256" y="2540"/>
                  </a:lnTo>
                  <a:lnTo>
                    <a:pt x="64147" y="3810"/>
                  </a:lnTo>
                  <a:lnTo>
                    <a:pt x="59563" y="8890"/>
                  </a:lnTo>
                  <a:lnTo>
                    <a:pt x="54978" y="11442"/>
                  </a:lnTo>
                  <a:lnTo>
                    <a:pt x="51930" y="16522"/>
                  </a:lnTo>
                  <a:lnTo>
                    <a:pt x="50393" y="20332"/>
                  </a:lnTo>
                  <a:lnTo>
                    <a:pt x="48869" y="26682"/>
                  </a:lnTo>
                  <a:lnTo>
                    <a:pt x="48869" y="33032"/>
                  </a:lnTo>
                  <a:lnTo>
                    <a:pt x="51612" y="44475"/>
                  </a:lnTo>
                  <a:lnTo>
                    <a:pt x="53263" y="49555"/>
                  </a:lnTo>
                  <a:lnTo>
                    <a:pt x="55765" y="55905"/>
                  </a:lnTo>
                  <a:lnTo>
                    <a:pt x="59563" y="63525"/>
                  </a:lnTo>
                  <a:lnTo>
                    <a:pt x="64147" y="73698"/>
                  </a:lnTo>
                  <a:lnTo>
                    <a:pt x="68732" y="85128"/>
                  </a:lnTo>
                  <a:lnTo>
                    <a:pt x="70256" y="91478"/>
                  </a:lnTo>
                  <a:lnTo>
                    <a:pt x="71780" y="94018"/>
                  </a:lnTo>
                  <a:lnTo>
                    <a:pt x="70256" y="99110"/>
                  </a:lnTo>
                  <a:lnTo>
                    <a:pt x="70256" y="101650"/>
                  </a:lnTo>
                  <a:lnTo>
                    <a:pt x="61087" y="110540"/>
                  </a:lnTo>
                  <a:lnTo>
                    <a:pt x="58039" y="111810"/>
                  </a:lnTo>
                  <a:lnTo>
                    <a:pt x="48882" y="111810"/>
                  </a:lnTo>
                  <a:lnTo>
                    <a:pt x="45821" y="110540"/>
                  </a:lnTo>
                  <a:lnTo>
                    <a:pt x="41236" y="108000"/>
                  </a:lnTo>
                  <a:lnTo>
                    <a:pt x="36652" y="106730"/>
                  </a:lnTo>
                  <a:lnTo>
                    <a:pt x="22910" y="91490"/>
                  </a:lnTo>
                  <a:lnTo>
                    <a:pt x="19850" y="86410"/>
                  </a:lnTo>
                  <a:lnTo>
                    <a:pt x="18326" y="80048"/>
                  </a:lnTo>
                  <a:lnTo>
                    <a:pt x="16802" y="72428"/>
                  </a:lnTo>
                  <a:lnTo>
                    <a:pt x="16802" y="68618"/>
                  </a:lnTo>
                  <a:lnTo>
                    <a:pt x="19850" y="58458"/>
                  </a:lnTo>
                  <a:lnTo>
                    <a:pt x="25971" y="49555"/>
                  </a:lnTo>
                  <a:lnTo>
                    <a:pt x="15278" y="38125"/>
                  </a:lnTo>
                  <a:lnTo>
                    <a:pt x="9169" y="43205"/>
                  </a:lnTo>
                  <a:lnTo>
                    <a:pt x="4584" y="49555"/>
                  </a:lnTo>
                  <a:lnTo>
                    <a:pt x="1524" y="57188"/>
                  </a:lnTo>
                  <a:lnTo>
                    <a:pt x="0" y="64808"/>
                  </a:lnTo>
                  <a:lnTo>
                    <a:pt x="0" y="72428"/>
                  </a:lnTo>
                  <a:lnTo>
                    <a:pt x="11620" y="100380"/>
                  </a:lnTo>
                  <a:lnTo>
                    <a:pt x="42773" y="125793"/>
                  </a:lnTo>
                  <a:lnTo>
                    <a:pt x="50406" y="127063"/>
                  </a:lnTo>
                  <a:lnTo>
                    <a:pt x="56515" y="127063"/>
                  </a:lnTo>
                  <a:lnTo>
                    <a:pt x="64147" y="125793"/>
                  </a:lnTo>
                  <a:lnTo>
                    <a:pt x="70256" y="123253"/>
                  </a:lnTo>
                  <a:lnTo>
                    <a:pt x="74841" y="119443"/>
                  </a:lnTo>
                  <a:lnTo>
                    <a:pt x="80949" y="115633"/>
                  </a:lnTo>
                  <a:lnTo>
                    <a:pt x="82791" y="111810"/>
                  </a:lnTo>
                  <a:lnTo>
                    <a:pt x="83997" y="109270"/>
                  </a:lnTo>
                  <a:lnTo>
                    <a:pt x="85534" y="102920"/>
                  </a:lnTo>
                  <a:lnTo>
                    <a:pt x="88582" y="99110"/>
                  </a:lnTo>
                  <a:lnTo>
                    <a:pt x="88582" y="91478"/>
                  </a:lnTo>
                  <a:lnTo>
                    <a:pt x="85534" y="83858"/>
                  </a:lnTo>
                  <a:lnTo>
                    <a:pt x="84074" y="77508"/>
                  </a:lnTo>
                  <a:lnTo>
                    <a:pt x="78867" y="64795"/>
                  </a:lnTo>
                  <a:lnTo>
                    <a:pt x="67957" y="40665"/>
                  </a:lnTo>
                  <a:lnTo>
                    <a:pt x="66243" y="35572"/>
                  </a:lnTo>
                  <a:lnTo>
                    <a:pt x="65671" y="31762"/>
                  </a:lnTo>
                  <a:lnTo>
                    <a:pt x="65671" y="26682"/>
                  </a:lnTo>
                  <a:lnTo>
                    <a:pt x="67195" y="24142"/>
                  </a:lnTo>
                  <a:lnTo>
                    <a:pt x="71780" y="20332"/>
                  </a:lnTo>
                  <a:lnTo>
                    <a:pt x="74841" y="16522"/>
                  </a:lnTo>
                  <a:lnTo>
                    <a:pt x="85534" y="16522"/>
                  </a:lnTo>
                  <a:lnTo>
                    <a:pt x="91643" y="17792"/>
                  </a:lnTo>
                  <a:lnTo>
                    <a:pt x="97751" y="22872"/>
                  </a:lnTo>
                  <a:lnTo>
                    <a:pt x="103860" y="31762"/>
                  </a:lnTo>
                  <a:lnTo>
                    <a:pt x="109969" y="38125"/>
                  </a:lnTo>
                  <a:lnTo>
                    <a:pt x="113017" y="45745"/>
                  </a:lnTo>
                  <a:lnTo>
                    <a:pt x="113017" y="57175"/>
                  </a:lnTo>
                  <a:lnTo>
                    <a:pt x="111493" y="63525"/>
                  </a:lnTo>
                  <a:lnTo>
                    <a:pt x="105384" y="69888"/>
                  </a:lnTo>
                  <a:lnTo>
                    <a:pt x="116078" y="81318"/>
                  </a:lnTo>
                  <a:lnTo>
                    <a:pt x="122186" y="77508"/>
                  </a:lnTo>
                  <a:lnTo>
                    <a:pt x="125247" y="71158"/>
                  </a:lnTo>
                  <a:lnTo>
                    <a:pt x="126771" y="63525"/>
                  </a:lnTo>
                  <a:lnTo>
                    <a:pt x="129819" y="57175"/>
                  </a:lnTo>
                  <a:lnTo>
                    <a:pt x="129819" y="49555"/>
                  </a:lnTo>
                  <a:close/>
                </a:path>
                <a:path extrusionOk="0" h="581025" w="506094">
                  <a:moveTo>
                    <a:pt x="168021" y="94030"/>
                  </a:moveTo>
                  <a:lnTo>
                    <a:pt x="151218" y="87680"/>
                  </a:lnTo>
                  <a:lnTo>
                    <a:pt x="134416" y="101650"/>
                  </a:lnTo>
                  <a:lnTo>
                    <a:pt x="126771" y="94030"/>
                  </a:lnTo>
                  <a:lnTo>
                    <a:pt x="117602" y="101650"/>
                  </a:lnTo>
                  <a:lnTo>
                    <a:pt x="123710" y="109270"/>
                  </a:lnTo>
                  <a:lnTo>
                    <a:pt x="76365" y="148666"/>
                  </a:lnTo>
                  <a:lnTo>
                    <a:pt x="71780" y="153746"/>
                  </a:lnTo>
                  <a:lnTo>
                    <a:pt x="70256" y="156286"/>
                  </a:lnTo>
                  <a:lnTo>
                    <a:pt x="70256" y="160096"/>
                  </a:lnTo>
                  <a:lnTo>
                    <a:pt x="68719" y="162636"/>
                  </a:lnTo>
                  <a:lnTo>
                    <a:pt x="70256" y="165176"/>
                  </a:lnTo>
                  <a:lnTo>
                    <a:pt x="70256" y="168986"/>
                  </a:lnTo>
                  <a:lnTo>
                    <a:pt x="71780" y="172808"/>
                  </a:lnTo>
                  <a:lnTo>
                    <a:pt x="74828" y="177888"/>
                  </a:lnTo>
                  <a:lnTo>
                    <a:pt x="83997" y="185508"/>
                  </a:lnTo>
                  <a:lnTo>
                    <a:pt x="93167" y="175348"/>
                  </a:lnTo>
                  <a:lnTo>
                    <a:pt x="85521" y="167716"/>
                  </a:lnTo>
                  <a:lnTo>
                    <a:pt x="85521" y="162636"/>
                  </a:lnTo>
                  <a:lnTo>
                    <a:pt x="93167" y="155016"/>
                  </a:lnTo>
                  <a:lnTo>
                    <a:pt x="134404" y="121983"/>
                  </a:lnTo>
                  <a:lnTo>
                    <a:pt x="145097" y="133413"/>
                  </a:lnTo>
                  <a:lnTo>
                    <a:pt x="154266" y="125793"/>
                  </a:lnTo>
                  <a:lnTo>
                    <a:pt x="150710" y="121970"/>
                  </a:lnTo>
                  <a:lnTo>
                    <a:pt x="143573" y="114363"/>
                  </a:lnTo>
                  <a:lnTo>
                    <a:pt x="158838" y="101650"/>
                  </a:lnTo>
                  <a:lnTo>
                    <a:pt x="168021" y="94030"/>
                  </a:lnTo>
                  <a:close/>
                </a:path>
                <a:path extrusionOk="0" h="581025" w="506094">
                  <a:moveTo>
                    <a:pt x="201612" y="188048"/>
                  </a:moveTo>
                  <a:lnTo>
                    <a:pt x="178701" y="155016"/>
                  </a:lnTo>
                  <a:lnTo>
                    <a:pt x="174117" y="153746"/>
                  </a:lnTo>
                  <a:lnTo>
                    <a:pt x="168008" y="148653"/>
                  </a:lnTo>
                  <a:lnTo>
                    <a:pt x="163423" y="147383"/>
                  </a:lnTo>
                  <a:lnTo>
                    <a:pt x="152742" y="147383"/>
                  </a:lnTo>
                  <a:lnTo>
                    <a:pt x="148158" y="148653"/>
                  </a:lnTo>
                  <a:lnTo>
                    <a:pt x="142049" y="152476"/>
                  </a:lnTo>
                  <a:lnTo>
                    <a:pt x="149682" y="165176"/>
                  </a:lnTo>
                  <a:lnTo>
                    <a:pt x="155790" y="162636"/>
                  </a:lnTo>
                  <a:lnTo>
                    <a:pt x="160375" y="161366"/>
                  </a:lnTo>
                  <a:lnTo>
                    <a:pt x="164947" y="162648"/>
                  </a:lnTo>
                  <a:lnTo>
                    <a:pt x="174117" y="167728"/>
                  </a:lnTo>
                  <a:lnTo>
                    <a:pt x="183286" y="179158"/>
                  </a:lnTo>
                  <a:lnTo>
                    <a:pt x="184810" y="184238"/>
                  </a:lnTo>
                  <a:lnTo>
                    <a:pt x="184810" y="194411"/>
                  </a:lnTo>
                  <a:lnTo>
                    <a:pt x="177177" y="202031"/>
                  </a:lnTo>
                  <a:lnTo>
                    <a:pt x="175641" y="202031"/>
                  </a:lnTo>
                  <a:lnTo>
                    <a:pt x="174117" y="205828"/>
                  </a:lnTo>
                  <a:lnTo>
                    <a:pt x="169494" y="202018"/>
                  </a:lnTo>
                  <a:lnTo>
                    <a:pt x="164960" y="197345"/>
                  </a:lnTo>
                  <a:lnTo>
                    <a:pt x="164960" y="212191"/>
                  </a:lnTo>
                  <a:lnTo>
                    <a:pt x="160375" y="216001"/>
                  </a:lnTo>
                  <a:lnTo>
                    <a:pt x="155790" y="221081"/>
                  </a:lnTo>
                  <a:lnTo>
                    <a:pt x="149682" y="223621"/>
                  </a:lnTo>
                  <a:lnTo>
                    <a:pt x="146621" y="223621"/>
                  </a:lnTo>
                  <a:lnTo>
                    <a:pt x="142049" y="224891"/>
                  </a:lnTo>
                  <a:lnTo>
                    <a:pt x="137464" y="224891"/>
                  </a:lnTo>
                  <a:lnTo>
                    <a:pt x="131356" y="222351"/>
                  </a:lnTo>
                  <a:lnTo>
                    <a:pt x="126771" y="221081"/>
                  </a:lnTo>
                  <a:lnTo>
                    <a:pt x="122186" y="217271"/>
                  </a:lnTo>
                  <a:lnTo>
                    <a:pt x="119138" y="212178"/>
                  </a:lnTo>
                  <a:lnTo>
                    <a:pt x="114554" y="208368"/>
                  </a:lnTo>
                  <a:lnTo>
                    <a:pt x="113030" y="203288"/>
                  </a:lnTo>
                  <a:lnTo>
                    <a:pt x="113030" y="194398"/>
                  </a:lnTo>
                  <a:lnTo>
                    <a:pt x="114554" y="191858"/>
                  </a:lnTo>
                  <a:lnTo>
                    <a:pt x="119138" y="190588"/>
                  </a:lnTo>
                  <a:lnTo>
                    <a:pt x="120662" y="186778"/>
                  </a:lnTo>
                  <a:lnTo>
                    <a:pt x="122186" y="186778"/>
                  </a:lnTo>
                  <a:lnTo>
                    <a:pt x="125247" y="185508"/>
                  </a:lnTo>
                  <a:lnTo>
                    <a:pt x="128295" y="185508"/>
                  </a:lnTo>
                  <a:lnTo>
                    <a:pt x="131356" y="186778"/>
                  </a:lnTo>
                  <a:lnTo>
                    <a:pt x="132880" y="186778"/>
                  </a:lnTo>
                  <a:lnTo>
                    <a:pt x="135928" y="188048"/>
                  </a:lnTo>
                  <a:lnTo>
                    <a:pt x="138988" y="191858"/>
                  </a:lnTo>
                  <a:lnTo>
                    <a:pt x="145097" y="195668"/>
                  </a:lnTo>
                  <a:lnTo>
                    <a:pt x="150558" y="202018"/>
                  </a:lnTo>
                  <a:lnTo>
                    <a:pt x="155600" y="205828"/>
                  </a:lnTo>
                  <a:lnTo>
                    <a:pt x="160350" y="209638"/>
                  </a:lnTo>
                  <a:lnTo>
                    <a:pt x="164960" y="212191"/>
                  </a:lnTo>
                  <a:lnTo>
                    <a:pt x="164960" y="197345"/>
                  </a:lnTo>
                  <a:lnTo>
                    <a:pt x="164579" y="196938"/>
                  </a:lnTo>
                  <a:lnTo>
                    <a:pt x="159080" y="191858"/>
                  </a:lnTo>
                  <a:lnTo>
                    <a:pt x="152730" y="186778"/>
                  </a:lnTo>
                  <a:lnTo>
                    <a:pt x="151396" y="185508"/>
                  </a:lnTo>
                  <a:lnTo>
                    <a:pt x="142049" y="176606"/>
                  </a:lnTo>
                  <a:lnTo>
                    <a:pt x="138988" y="175336"/>
                  </a:lnTo>
                  <a:lnTo>
                    <a:pt x="134416" y="172796"/>
                  </a:lnTo>
                  <a:lnTo>
                    <a:pt x="131356" y="171526"/>
                  </a:lnTo>
                  <a:lnTo>
                    <a:pt x="126771" y="170256"/>
                  </a:lnTo>
                  <a:lnTo>
                    <a:pt x="123723" y="170256"/>
                  </a:lnTo>
                  <a:lnTo>
                    <a:pt x="119138" y="171526"/>
                  </a:lnTo>
                  <a:lnTo>
                    <a:pt x="114554" y="171526"/>
                  </a:lnTo>
                  <a:lnTo>
                    <a:pt x="111506" y="172796"/>
                  </a:lnTo>
                  <a:lnTo>
                    <a:pt x="106921" y="176606"/>
                  </a:lnTo>
                  <a:lnTo>
                    <a:pt x="100812" y="180416"/>
                  </a:lnTo>
                  <a:lnTo>
                    <a:pt x="97751" y="186778"/>
                  </a:lnTo>
                  <a:lnTo>
                    <a:pt x="97751" y="202018"/>
                  </a:lnTo>
                  <a:lnTo>
                    <a:pt x="100812" y="209638"/>
                  </a:lnTo>
                  <a:lnTo>
                    <a:pt x="131356" y="233781"/>
                  </a:lnTo>
                  <a:lnTo>
                    <a:pt x="138988" y="236321"/>
                  </a:lnTo>
                  <a:lnTo>
                    <a:pt x="132880" y="241401"/>
                  </a:lnTo>
                  <a:lnTo>
                    <a:pt x="131356" y="245224"/>
                  </a:lnTo>
                  <a:lnTo>
                    <a:pt x="142049" y="256654"/>
                  </a:lnTo>
                  <a:lnTo>
                    <a:pt x="143573" y="254114"/>
                  </a:lnTo>
                  <a:lnTo>
                    <a:pt x="145110" y="249034"/>
                  </a:lnTo>
                  <a:lnTo>
                    <a:pt x="148158" y="246494"/>
                  </a:lnTo>
                  <a:lnTo>
                    <a:pt x="168021" y="228701"/>
                  </a:lnTo>
                  <a:lnTo>
                    <a:pt x="173050" y="224891"/>
                  </a:lnTo>
                  <a:lnTo>
                    <a:pt x="184810" y="216001"/>
                  </a:lnTo>
                  <a:lnTo>
                    <a:pt x="195503" y="207098"/>
                  </a:lnTo>
                  <a:lnTo>
                    <a:pt x="196253" y="205841"/>
                  </a:lnTo>
                  <a:lnTo>
                    <a:pt x="200088" y="199491"/>
                  </a:lnTo>
                  <a:lnTo>
                    <a:pt x="200088" y="195681"/>
                  </a:lnTo>
                  <a:lnTo>
                    <a:pt x="201612" y="191871"/>
                  </a:lnTo>
                  <a:lnTo>
                    <a:pt x="201612" y="188048"/>
                  </a:lnTo>
                  <a:close/>
                </a:path>
                <a:path extrusionOk="0" h="581025" w="506094">
                  <a:moveTo>
                    <a:pt x="262712" y="264287"/>
                  </a:moveTo>
                  <a:lnTo>
                    <a:pt x="258127" y="250304"/>
                  </a:lnTo>
                  <a:lnTo>
                    <a:pt x="253542" y="246494"/>
                  </a:lnTo>
                  <a:lnTo>
                    <a:pt x="249923" y="242684"/>
                  </a:lnTo>
                  <a:lnTo>
                    <a:pt x="247523" y="240131"/>
                  </a:lnTo>
                  <a:lnTo>
                    <a:pt x="240766" y="235051"/>
                  </a:lnTo>
                  <a:lnTo>
                    <a:pt x="224536" y="232511"/>
                  </a:lnTo>
                  <a:lnTo>
                    <a:pt x="233705" y="224891"/>
                  </a:lnTo>
                  <a:lnTo>
                    <a:pt x="226060" y="214731"/>
                  </a:lnTo>
                  <a:lnTo>
                    <a:pt x="154266" y="271907"/>
                  </a:lnTo>
                  <a:lnTo>
                    <a:pt x="163436" y="284607"/>
                  </a:lnTo>
                  <a:lnTo>
                    <a:pt x="203149" y="252844"/>
                  </a:lnTo>
                  <a:lnTo>
                    <a:pt x="209740" y="247764"/>
                  </a:lnTo>
                  <a:lnTo>
                    <a:pt x="215747" y="243954"/>
                  </a:lnTo>
                  <a:lnTo>
                    <a:pt x="221183" y="242697"/>
                  </a:lnTo>
                  <a:lnTo>
                    <a:pt x="226047" y="243954"/>
                  </a:lnTo>
                  <a:lnTo>
                    <a:pt x="232156" y="243954"/>
                  </a:lnTo>
                  <a:lnTo>
                    <a:pt x="238277" y="246494"/>
                  </a:lnTo>
                  <a:lnTo>
                    <a:pt x="241325" y="252844"/>
                  </a:lnTo>
                  <a:lnTo>
                    <a:pt x="244386" y="255384"/>
                  </a:lnTo>
                  <a:lnTo>
                    <a:pt x="245910" y="259207"/>
                  </a:lnTo>
                  <a:lnTo>
                    <a:pt x="245910" y="261747"/>
                  </a:lnTo>
                  <a:lnTo>
                    <a:pt x="247434" y="266827"/>
                  </a:lnTo>
                  <a:lnTo>
                    <a:pt x="242849" y="275717"/>
                  </a:lnTo>
                  <a:lnTo>
                    <a:pt x="235216" y="283337"/>
                  </a:lnTo>
                  <a:lnTo>
                    <a:pt x="192443" y="317652"/>
                  </a:lnTo>
                  <a:lnTo>
                    <a:pt x="201612" y="329082"/>
                  </a:lnTo>
                  <a:lnTo>
                    <a:pt x="245910" y="293509"/>
                  </a:lnTo>
                  <a:lnTo>
                    <a:pt x="250494" y="288429"/>
                  </a:lnTo>
                  <a:lnTo>
                    <a:pt x="255079" y="285889"/>
                  </a:lnTo>
                  <a:lnTo>
                    <a:pt x="256603" y="284607"/>
                  </a:lnTo>
                  <a:lnTo>
                    <a:pt x="261188" y="276987"/>
                  </a:lnTo>
                  <a:lnTo>
                    <a:pt x="262712" y="271907"/>
                  </a:lnTo>
                  <a:lnTo>
                    <a:pt x="262712" y="264287"/>
                  </a:lnTo>
                  <a:close/>
                </a:path>
                <a:path extrusionOk="0" h="581025" w="506094">
                  <a:moveTo>
                    <a:pt x="362000" y="325259"/>
                  </a:moveTo>
                  <a:lnTo>
                    <a:pt x="351307" y="313829"/>
                  </a:lnTo>
                  <a:lnTo>
                    <a:pt x="316179" y="343039"/>
                  </a:lnTo>
                  <a:lnTo>
                    <a:pt x="317715" y="337972"/>
                  </a:lnTo>
                  <a:lnTo>
                    <a:pt x="317715" y="332879"/>
                  </a:lnTo>
                  <a:lnTo>
                    <a:pt x="316179" y="329069"/>
                  </a:lnTo>
                  <a:lnTo>
                    <a:pt x="316179" y="323989"/>
                  </a:lnTo>
                  <a:lnTo>
                    <a:pt x="310946" y="316369"/>
                  </a:lnTo>
                  <a:lnTo>
                    <a:pt x="307022" y="314007"/>
                  </a:lnTo>
                  <a:lnTo>
                    <a:pt x="307022" y="336702"/>
                  </a:lnTo>
                  <a:lnTo>
                    <a:pt x="282079" y="371005"/>
                  </a:lnTo>
                  <a:lnTo>
                    <a:pt x="275894" y="374815"/>
                  </a:lnTo>
                  <a:lnTo>
                    <a:pt x="264248" y="377355"/>
                  </a:lnTo>
                  <a:lnTo>
                    <a:pt x="256616" y="376085"/>
                  </a:lnTo>
                  <a:lnTo>
                    <a:pt x="252031" y="374815"/>
                  </a:lnTo>
                  <a:lnTo>
                    <a:pt x="247446" y="368465"/>
                  </a:lnTo>
                  <a:lnTo>
                    <a:pt x="242862" y="363385"/>
                  </a:lnTo>
                  <a:lnTo>
                    <a:pt x="241338" y="358292"/>
                  </a:lnTo>
                  <a:lnTo>
                    <a:pt x="242862" y="350672"/>
                  </a:lnTo>
                  <a:lnTo>
                    <a:pt x="244627" y="344322"/>
                  </a:lnTo>
                  <a:lnTo>
                    <a:pt x="284111" y="316369"/>
                  </a:lnTo>
                  <a:lnTo>
                    <a:pt x="291744" y="316369"/>
                  </a:lnTo>
                  <a:lnTo>
                    <a:pt x="296329" y="317639"/>
                  </a:lnTo>
                  <a:lnTo>
                    <a:pt x="300913" y="323989"/>
                  </a:lnTo>
                  <a:lnTo>
                    <a:pt x="305485" y="329069"/>
                  </a:lnTo>
                  <a:lnTo>
                    <a:pt x="307022" y="336702"/>
                  </a:lnTo>
                  <a:lnTo>
                    <a:pt x="307022" y="314007"/>
                  </a:lnTo>
                  <a:lnTo>
                    <a:pt x="285635" y="301117"/>
                  </a:lnTo>
                  <a:lnTo>
                    <a:pt x="277990" y="301117"/>
                  </a:lnTo>
                  <a:lnTo>
                    <a:pt x="270357" y="302387"/>
                  </a:lnTo>
                  <a:lnTo>
                    <a:pt x="262724" y="306209"/>
                  </a:lnTo>
                  <a:lnTo>
                    <a:pt x="256616" y="308749"/>
                  </a:lnTo>
                  <a:lnTo>
                    <a:pt x="248970" y="315099"/>
                  </a:lnTo>
                  <a:lnTo>
                    <a:pt x="243560" y="320179"/>
                  </a:lnTo>
                  <a:lnTo>
                    <a:pt x="227584" y="348132"/>
                  </a:lnTo>
                  <a:lnTo>
                    <a:pt x="227584" y="355752"/>
                  </a:lnTo>
                  <a:lnTo>
                    <a:pt x="255231" y="386245"/>
                  </a:lnTo>
                  <a:lnTo>
                    <a:pt x="262724" y="386245"/>
                  </a:lnTo>
                  <a:lnTo>
                    <a:pt x="253555" y="393877"/>
                  </a:lnTo>
                  <a:lnTo>
                    <a:pt x="264248" y="405307"/>
                  </a:lnTo>
                  <a:lnTo>
                    <a:pt x="298386" y="377355"/>
                  </a:lnTo>
                  <a:lnTo>
                    <a:pt x="340283" y="343052"/>
                  </a:lnTo>
                  <a:lnTo>
                    <a:pt x="362000" y="325259"/>
                  </a:lnTo>
                  <a:close/>
                </a:path>
                <a:path extrusionOk="0" h="581025" w="506094">
                  <a:moveTo>
                    <a:pt x="458228" y="442163"/>
                  </a:moveTo>
                  <a:lnTo>
                    <a:pt x="450596" y="430720"/>
                  </a:lnTo>
                  <a:lnTo>
                    <a:pt x="416991" y="447243"/>
                  </a:lnTo>
                  <a:lnTo>
                    <a:pt x="404774" y="433400"/>
                  </a:lnTo>
                  <a:lnTo>
                    <a:pt x="404774" y="453593"/>
                  </a:lnTo>
                  <a:lnTo>
                    <a:pt x="377278" y="468845"/>
                  </a:lnTo>
                  <a:lnTo>
                    <a:pt x="365417" y="453593"/>
                  </a:lnTo>
                  <a:lnTo>
                    <a:pt x="360476" y="447243"/>
                  </a:lnTo>
                  <a:lnTo>
                    <a:pt x="376516" y="438353"/>
                  </a:lnTo>
                  <a:lnTo>
                    <a:pt x="387972" y="432003"/>
                  </a:lnTo>
                  <a:lnTo>
                    <a:pt x="404774" y="453593"/>
                  </a:lnTo>
                  <a:lnTo>
                    <a:pt x="404774" y="433400"/>
                  </a:lnTo>
                  <a:lnTo>
                    <a:pt x="403542" y="432003"/>
                  </a:lnTo>
                  <a:lnTo>
                    <a:pt x="400189" y="428193"/>
                  </a:lnTo>
                  <a:lnTo>
                    <a:pt x="420357" y="416750"/>
                  </a:lnTo>
                  <a:lnTo>
                    <a:pt x="433781" y="409130"/>
                  </a:lnTo>
                  <a:lnTo>
                    <a:pt x="424624" y="398957"/>
                  </a:lnTo>
                  <a:lnTo>
                    <a:pt x="391033" y="416750"/>
                  </a:lnTo>
                  <a:lnTo>
                    <a:pt x="374230" y="397700"/>
                  </a:lnTo>
                  <a:lnTo>
                    <a:pt x="365061" y="405320"/>
                  </a:lnTo>
                  <a:lnTo>
                    <a:pt x="380339" y="423100"/>
                  </a:lnTo>
                  <a:lnTo>
                    <a:pt x="351320" y="438353"/>
                  </a:lnTo>
                  <a:lnTo>
                    <a:pt x="340626" y="424370"/>
                  </a:lnTo>
                  <a:lnTo>
                    <a:pt x="329933" y="432003"/>
                  </a:lnTo>
                  <a:lnTo>
                    <a:pt x="339090" y="444703"/>
                  </a:lnTo>
                  <a:lnTo>
                    <a:pt x="307022" y="461225"/>
                  </a:lnTo>
                  <a:lnTo>
                    <a:pt x="314655" y="472655"/>
                  </a:lnTo>
                  <a:lnTo>
                    <a:pt x="348246" y="453605"/>
                  </a:lnTo>
                  <a:lnTo>
                    <a:pt x="365048" y="475195"/>
                  </a:lnTo>
                  <a:lnTo>
                    <a:pt x="331444" y="492988"/>
                  </a:lnTo>
                  <a:lnTo>
                    <a:pt x="340614" y="501878"/>
                  </a:lnTo>
                  <a:lnTo>
                    <a:pt x="374218" y="484085"/>
                  </a:lnTo>
                  <a:lnTo>
                    <a:pt x="391020" y="505688"/>
                  </a:lnTo>
                  <a:lnTo>
                    <a:pt x="400189" y="498068"/>
                  </a:lnTo>
                  <a:lnTo>
                    <a:pt x="388188" y="484085"/>
                  </a:lnTo>
                  <a:lnTo>
                    <a:pt x="384911" y="480275"/>
                  </a:lnTo>
                  <a:lnTo>
                    <a:pt x="405003" y="468845"/>
                  </a:lnTo>
                  <a:lnTo>
                    <a:pt x="413931" y="463765"/>
                  </a:lnTo>
                  <a:lnTo>
                    <a:pt x="424624" y="477735"/>
                  </a:lnTo>
                  <a:lnTo>
                    <a:pt x="435317" y="468845"/>
                  </a:lnTo>
                  <a:lnTo>
                    <a:pt x="430733" y="463765"/>
                  </a:lnTo>
                  <a:lnTo>
                    <a:pt x="426148" y="458685"/>
                  </a:lnTo>
                  <a:lnTo>
                    <a:pt x="448360" y="447243"/>
                  </a:lnTo>
                  <a:lnTo>
                    <a:pt x="458228" y="442163"/>
                  </a:lnTo>
                  <a:close/>
                </a:path>
                <a:path extrusionOk="0" h="581025" w="506094">
                  <a:moveTo>
                    <a:pt x="505587" y="500595"/>
                  </a:moveTo>
                  <a:lnTo>
                    <a:pt x="499478" y="492975"/>
                  </a:lnTo>
                  <a:lnTo>
                    <a:pt x="476567" y="492975"/>
                  </a:lnTo>
                  <a:lnTo>
                    <a:pt x="470598" y="491705"/>
                  </a:lnTo>
                  <a:lnTo>
                    <a:pt x="452120" y="484085"/>
                  </a:lnTo>
                  <a:lnTo>
                    <a:pt x="439902" y="492975"/>
                  </a:lnTo>
                  <a:lnTo>
                    <a:pt x="442963" y="496785"/>
                  </a:lnTo>
                  <a:lnTo>
                    <a:pt x="449072" y="498055"/>
                  </a:lnTo>
                  <a:lnTo>
                    <a:pt x="456704" y="500595"/>
                  </a:lnTo>
                  <a:lnTo>
                    <a:pt x="462813" y="504405"/>
                  </a:lnTo>
                  <a:lnTo>
                    <a:pt x="468922" y="505675"/>
                  </a:lnTo>
                  <a:lnTo>
                    <a:pt x="473506" y="505675"/>
                  </a:lnTo>
                  <a:lnTo>
                    <a:pt x="397129" y="567944"/>
                  </a:lnTo>
                  <a:lnTo>
                    <a:pt x="406298" y="580644"/>
                  </a:lnTo>
                  <a:lnTo>
                    <a:pt x="505587" y="50059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4" name="Google Shape;304;g1ed3cfea732_0_527"/>
            <p:cNvPicPr preferRelativeResize="0"/>
            <p:nvPr/>
          </p:nvPicPr>
          <p:blipFill rotWithShape="1">
            <a:blip r:embed="rId5">
              <a:alphaModFix/>
            </a:blip>
            <a:srcRect b="0" l="0" r="0" t="0"/>
            <a:stretch/>
          </p:blipFill>
          <p:spPr>
            <a:xfrm>
              <a:off x="3159251" y="4568952"/>
              <a:ext cx="728459" cy="1540751"/>
            </a:xfrm>
            <a:prstGeom prst="rect">
              <a:avLst/>
            </a:prstGeom>
            <a:noFill/>
            <a:ln>
              <a:noFill/>
            </a:ln>
          </p:spPr>
        </p:pic>
      </p:grpSp>
      <p:sp>
        <p:nvSpPr>
          <p:cNvPr id="305" name="Google Shape;305;g1ed3cfea732_0_527"/>
          <p:cNvSpPr txBox="1"/>
          <p:nvPr>
            <p:ph type="title"/>
          </p:nvPr>
        </p:nvSpPr>
        <p:spPr>
          <a:xfrm>
            <a:off x="2026781" y="124039"/>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306" name="Google Shape;306;g1ed3cfea732_0_527"/>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307" name="Google Shape;307;g1ed3cfea732_0_527"/>
          <p:cNvSpPr txBox="1"/>
          <p:nvPr/>
        </p:nvSpPr>
        <p:spPr>
          <a:xfrm>
            <a:off x="3219274" y="595471"/>
            <a:ext cx="2702700" cy="822600"/>
          </a:xfrm>
          <a:prstGeom prst="rect">
            <a:avLst/>
          </a:prstGeom>
          <a:noFill/>
          <a:ln>
            <a:noFill/>
          </a:ln>
        </p:spPr>
        <p:txBody>
          <a:bodyPr anchorCtr="0" anchor="t" bIns="0" lIns="0" spcFirstLastPara="1" rIns="0" wrap="square" tIns="53975">
            <a:spAutoFit/>
          </a:bodyPr>
          <a:lstStyle/>
          <a:p>
            <a:pPr indent="248284"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Areas: </a:t>
            </a:r>
            <a:r>
              <a:rPr b="1" lang="en-US" sz="2400">
                <a:solidFill>
                  <a:srgbClr val="C00000"/>
                </a:solidFill>
                <a:latin typeface="Arial"/>
                <a:ea typeface="Arial"/>
                <a:cs typeface="Arial"/>
                <a:sym typeface="Arial"/>
              </a:rPr>
              <a:t>Area B (Gate P-12)</a:t>
            </a:r>
            <a:endParaRPr sz="24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g1ed3cfea732_0_543"/>
          <p:cNvGrpSpPr/>
          <p:nvPr/>
        </p:nvGrpSpPr>
        <p:grpSpPr>
          <a:xfrm>
            <a:off x="5657088" y="1787652"/>
            <a:ext cx="3122675" cy="4352543"/>
            <a:chOff x="5657088" y="1787652"/>
            <a:chExt cx="3122675" cy="4352543"/>
          </a:xfrm>
        </p:grpSpPr>
        <p:pic>
          <p:nvPicPr>
            <p:cNvPr id="313" name="Google Shape;313;g1ed3cfea732_0_543"/>
            <p:cNvPicPr preferRelativeResize="0"/>
            <p:nvPr/>
          </p:nvPicPr>
          <p:blipFill rotWithShape="1">
            <a:blip r:embed="rId3">
              <a:alphaModFix/>
            </a:blip>
            <a:srcRect b="0" l="0" r="0" t="0"/>
            <a:stretch/>
          </p:blipFill>
          <p:spPr>
            <a:xfrm>
              <a:off x="5657088" y="1787652"/>
              <a:ext cx="3122675" cy="4352543"/>
            </a:xfrm>
            <a:prstGeom prst="rect">
              <a:avLst/>
            </a:prstGeom>
            <a:noFill/>
            <a:ln>
              <a:noFill/>
            </a:ln>
          </p:spPr>
        </p:pic>
        <p:pic>
          <p:nvPicPr>
            <p:cNvPr id="314" name="Google Shape;314;g1ed3cfea732_0_543"/>
            <p:cNvPicPr preferRelativeResize="0"/>
            <p:nvPr/>
          </p:nvPicPr>
          <p:blipFill rotWithShape="1">
            <a:blip r:embed="rId4">
              <a:alphaModFix/>
            </a:blip>
            <a:srcRect b="0" l="0" r="0" t="0"/>
            <a:stretch/>
          </p:blipFill>
          <p:spPr>
            <a:xfrm>
              <a:off x="7232903" y="3564635"/>
              <a:ext cx="382523" cy="132587"/>
            </a:xfrm>
            <a:prstGeom prst="rect">
              <a:avLst/>
            </a:prstGeom>
            <a:noFill/>
            <a:ln>
              <a:noFill/>
            </a:ln>
          </p:spPr>
        </p:pic>
        <p:pic>
          <p:nvPicPr>
            <p:cNvPr id="315" name="Google Shape;315;g1ed3cfea732_0_543"/>
            <p:cNvPicPr preferRelativeResize="0"/>
            <p:nvPr/>
          </p:nvPicPr>
          <p:blipFill rotWithShape="1">
            <a:blip r:embed="rId5">
              <a:alphaModFix/>
            </a:blip>
            <a:srcRect b="0" l="0" r="0" t="0"/>
            <a:stretch/>
          </p:blipFill>
          <p:spPr>
            <a:xfrm>
              <a:off x="7680960" y="3563111"/>
              <a:ext cx="115823" cy="134111"/>
            </a:xfrm>
            <a:prstGeom prst="rect">
              <a:avLst/>
            </a:prstGeom>
            <a:noFill/>
            <a:ln>
              <a:noFill/>
            </a:ln>
          </p:spPr>
        </p:pic>
        <p:sp>
          <p:nvSpPr>
            <p:cNvPr id="316" name="Google Shape;316;g1ed3cfea732_0_543"/>
            <p:cNvSpPr/>
            <p:nvPr/>
          </p:nvSpPr>
          <p:spPr>
            <a:xfrm>
              <a:off x="6275635" y="4385266"/>
              <a:ext cx="260984" cy="424814"/>
            </a:xfrm>
            <a:custGeom>
              <a:rect b="b" l="l" r="r" t="t"/>
              <a:pathLst>
                <a:path extrusionOk="0" h="424814" w="260984">
                  <a:moveTo>
                    <a:pt x="135258" y="424694"/>
                  </a:moveTo>
                  <a:lnTo>
                    <a:pt x="125239" y="424694"/>
                  </a:lnTo>
                  <a:lnTo>
                    <a:pt x="120855" y="422196"/>
                  </a:lnTo>
                  <a:lnTo>
                    <a:pt x="118977" y="417824"/>
                  </a:lnTo>
                  <a:lnTo>
                    <a:pt x="67629" y="310401"/>
                  </a:lnTo>
                  <a:lnTo>
                    <a:pt x="8140" y="179246"/>
                  </a:lnTo>
                  <a:lnTo>
                    <a:pt x="254" y="148096"/>
                  </a:lnTo>
                  <a:lnTo>
                    <a:pt x="0" y="116478"/>
                  </a:lnTo>
                  <a:lnTo>
                    <a:pt x="7259" y="85797"/>
                  </a:lnTo>
                  <a:lnTo>
                    <a:pt x="43070" y="33198"/>
                  </a:lnTo>
                  <a:lnTo>
                    <a:pt x="98528" y="3883"/>
                  </a:lnTo>
                  <a:lnTo>
                    <a:pt x="130248" y="0"/>
                  </a:lnTo>
                  <a:lnTo>
                    <a:pt x="161969" y="3883"/>
                  </a:lnTo>
                  <a:lnTo>
                    <a:pt x="191459" y="15145"/>
                  </a:lnTo>
                  <a:lnTo>
                    <a:pt x="217427" y="33198"/>
                  </a:lnTo>
                  <a:lnTo>
                    <a:pt x="238580" y="57458"/>
                  </a:lnTo>
                  <a:lnTo>
                    <a:pt x="247625" y="74946"/>
                  </a:lnTo>
                  <a:lnTo>
                    <a:pt x="130248" y="74946"/>
                  </a:lnTo>
                  <a:lnTo>
                    <a:pt x="108234" y="79337"/>
                  </a:lnTo>
                  <a:lnTo>
                    <a:pt x="90328" y="91340"/>
                  </a:lnTo>
                  <a:lnTo>
                    <a:pt x="78294" y="109198"/>
                  </a:lnTo>
                  <a:lnTo>
                    <a:pt x="73891" y="131155"/>
                  </a:lnTo>
                  <a:lnTo>
                    <a:pt x="78294" y="153112"/>
                  </a:lnTo>
                  <a:lnTo>
                    <a:pt x="90328" y="170970"/>
                  </a:lnTo>
                  <a:lnTo>
                    <a:pt x="108234" y="182973"/>
                  </a:lnTo>
                  <a:lnTo>
                    <a:pt x="130248" y="187365"/>
                  </a:lnTo>
                  <a:lnTo>
                    <a:pt x="248674" y="187365"/>
                  </a:lnTo>
                  <a:lnTo>
                    <a:pt x="192868" y="310401"/>
                  </a:lnTo>
                  <a:lnTo>
                    <a:pt x="141520" y="417824"/>
                  </a:lnTo>
                  <a:lnTo>
                    <a:pt x="139641" y="422196"/>
                  </a:lnTo>
                  <a:lnTo>
                    <a:pt x="135258" y="424694"/>
                  </a:lnTo>
                  <a:close/>
                </a:path>
                <a:path extrusionOk="0" h="424814" w="260984">
                  <a:moveTo>
                    <a:pt x="248674" y="187365"/>
                  </a:moveTo>
                  <a:lnTo>
                    <a:pt x="130248" y="187365"/>
                  </a:lnTo>
                  <a:lnTo>
                    <a:pt x="152263" y="182973"/>
                  </a:lnTo>
                  <a:lnTo>
                    <a:pt x="170168" y="170970"/>
                  </a:lnTo>
                  <a:lnTo>
                    <a:pt x="182203" y="153112"/>
                  </a:lnTo>
                  <a:lnTo>
                    <a:pt x="186606" y="131155"/>
                  </a:lnTo>
                  <a:lnTo>
                    <a:pt x="182203" y="109198"/>
                  </a:lnTo>
                  <a:lnTo>
                    <a:pt x="170168" y="91340"/>
                  </a:lnTo>
                  <a:lnTo>
                    <a:pt x="152263" y="79337"/>
                  </a:lnTo>
                  <a:lnTo>
                    <a:pt x="130248" y="74946"/>
                  </a:lnTo>
                  <a:lnTo>
                    <a:pt x="247625" y="74946"/>
                  </a:lnTo>
                  <a:lnTo>
                    <a:pt x="253237" y="85797"/>
                  </a:lnTo>
                  <a:lnTo>
                    <a:pt x="260497" y="116478"/>
                  </a:lnTo>
                  <a:lnTo>
                    <a:pt x="260243" y="148096"/>
                  </a:lnTo>
                  <a:lnTo>
                    <a:pt x="252357" y="179246"/>
                  </a:lnTo>
                  <a:lnTo>
                    <a:pt x="248674" y="187365"/>
                  </a:lnTo>
                  <a:close/>
                </a:path>
              </a:pathLst>
            </a:custGeom>
            <a:solidFill>
              <a:srgbClr val="FFC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7" name="Google Shape;317;g1ed3cfea732_0_543"/>
            <p:cNvPicPr preferRelativeResize="0"/>
            <p:nvPr/>
          </p:nvPicPr>
          <p:blipFill rotWithShape="1">
            <a:blip r:embed="rId6">
              <a:alphaModFix/>
            </a:blip>
            <a:srcRect b="0" l="0" r="0" t="0"/>
            <a:stretch/>
          </p:blipFill>
          <p:spPr>
            <a:xfrm>
              <a:off x="6346399" y="4457085"/>
              <a:ext cx="118969" cy="118672"/>
            </a:xfrm>
            <a:prstGeom prst="rect">
              <a:avLst/>
            </a:prstGeom>
            <a:noFill/>
            <a:ln>
              <a:noFill/>
            </a:ln>
          </p:spPr>
        </p:pic>
        <p:sp>
          <p:nvSpPr>
            <p:cNvPr id="318" name="Google Shape;318;g1ed3cfea732_0_543"/>
            <p:cNvSpPr/>
            <p:nvPr/>
          </p:nvSpPr>
          <p:spPr>
            <a:xfrm>
              <a:off x="6275635" y="4385266"/>
              <a:ext cx="260984" cy="424814"/>
            </a:xfrm>
            <a:custGeom>
              <a:rect b="b" l="l" r="r" t="t"/>
              <a:pathLst>
                <a:path extrusionOk="0" h="424814" w="260984">
                  <a:moveTo>
                    <a:pt x="130248" y="0"/>
                  </a:moveTo>
                  <a:lnTo>
                    <a:pt x="69038" y="15145"/>
                  </a:lnTo>
                  <a:lnTo>
                    <a:pt x="21916" y="57458"/>
                  </a:lnTo>
                  <a:lnTo>
                    <a:pt x="0" y="116478"/>
                  </a:lnTo>
                  <a:lnTo>
                    <a:pt x="254" y="148096"/>
                  </a:lnTo>
                  <a:lnTo>
                    <a:pt x="8140" y="179246"/>
                  </a:lnTo>
                  <a:lnTo>
                    <a:pt x="67629" y="310401"/>
                  </a:lnTo>
                  <a:lnTo>
                    <a:pt x="118977" y="417824"/>
                  </a:lnTo>
                  <a:lnTo>
                    <a:pt x="120855" y="422196"/>
                  </a:lnTo>
                  <a:lnTo>
                    <a:pt x="125239" y="424694"/>
                  </a:lnTo>
                  <a:lnTo>
                    <a:pt x="130248" y="424694"/>
                  </a:lnTo>
                  <a:lnTo>
                    <a:pt x="135258" y="424694"/>
                  </a:lnTo>
                  <a:lnTo>
                    <a:pt x="139641" y="422196"/>
                  </a:lnTo>
                  <a:lnTo>
                    <a:pt x="141520" y="417824"/>
                  </a:lnTo>
                  <a:lnTo>
                    <a:pt x="192868" y="310401"/>
                  </a:lnTo>
                  <a:lnTo>
                    <a:pt x="252357" y="179246"/>
                  </a:lnTo>
                  <a:lnTo>
                    <a:pt x="260243" y="148096"/>
                  </a:lnTo>
                  <a:lnTo>
                    <a:pt x="260497" y="116478"/>
                  </a:lnTo>
                  <a:lnTo>
                    <a:pt x="253237" y="85797"/>
                  </a:lnTo>
                  <a:lnTo>
                    <a:pt x="238580" y="57458"/>
                  </a:lnTo>
                  <a:lnTo>
                    <a:pt x="217427" y="33198"/>
                  </a:lnTo>
                  <a:lnTo>
                    <a:pt x="191459" y="15145"/>
                  </a:lnTo>
                  <a:lnTo>
                    <a:pt x="161969" y="3883"/>
                  </a:lnTo>
                  <a:lnTo>
                    <a:pt x="130248"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9" name="Google Shape;319;g1ed3cfea732_0_543"/>
            <p:cNvPicPr preferRelativeResize="0"/>
            <p:nvPr/>
          </p:nvPicPr>
          <p:blipFill rotWithShape="1">
            <a:blip r:embed="rId7">
              <a:alphaModFix/>
            </a:blip>
            <a:srcRect b="0" l="0" r="0" t="0"/>
            <a:stretch/>
          </p:blipFill>
          <p:spPr>
            <a:xfrm>
              <a:off x="6607853" y="4322941"/>
              <a:ext cx="711682" cy="178358"/>
            </a:xfrm>
            <a:prstGeom prst="rect">
              <a:avLst/>
            </a:prstGeom>
            <a:noFill/>
            <a:ln>
              <a:noFill/>
            </a:ln>
          </p:spPr>
        </p:pic>
        <p:sp>
          <p:nvSpPr>
            <p:cNvPr id="320" name="Google Shape;320;g1ed3cfea732_0_543"/>
            <p:cNvSpPr/>
            <p:nvPr/>
          </p:nvSpPr>
          <p:spPr>
            <a:xfrm>
              <a:off x="7338225" y="4418926"/>
              <a:ext cx="62229" cy="31750"/>
            </a:xfrm>
            <a:custGeom>
              <a:rect b="b" l="l" r="r" t="t"/>
              <a:pathLst>
                <a:path extrusionOk="0" h="31750" w="62229">
                  <a:moveTo>
                    <a:pt x="61620" y="0"/>
                  </a:moveTo>
                  <a:lnTo>
                    <a:pt x="0" y="0"/>
                  </a:lnTo>
                  <a:lnTo>
                    <a:pt x="0" y="31368"/>
                  </a:lnTo>
                  <a:lnTo>
                    <a:pt x="61620" y="31368"/>
                  </a:lnTo>
                  <a:lnTo>
                    <a:pt x="61620" y="0"/>
                  </a:lnTo>
                  <a:close/>
                </a:path>
              </a:pathLst>
            </a:custGeom>
            <a:solidFill>
              <a:srgbClr val="FFC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1" name="Google Shape;321;g1ed3cfea732_0_543"/>
            <p:cNvSpPr/>
            <p:nvPr/>
          </p:nvSpPr>
          <p:spPr>
            <a:xfrm>
              <a:off x="7338225" y="4418926"/>
              <a:ext cx="62229" cy="31750"/>
            </a:xfrm>
            <a:custGeom>
              <a:rect b="b" l="l" r="r" t="t"/>
              <a:pathLst>
                <a:path extrusionOk="0" h="31750" w="62229">
                  <a:moveTo>
                    <a:pt x="0" y="0"/>
                  </a:moveTo>
                  <a:lnTo>
                    <a:pt x="61620" y="0"/>
                  </a:lnTo>
                  <a:lnTo>
                    <a:pt x="61620" y="31368"/>
                  </a:lnTo>
                  <a:lnTo>
                    <a:pt x="0" y="3136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2" name="Google Shape;322;g1ed3cfea732_0_543"/>
            <p:cNvSpPr/>
            <p:nvPr/>
          </p:nvSpPr>
          <p:spPr>
            <a:xfrm>
              <a:off x="7407282" y="4329633"/>
              <a:ext cx="236854" cy="164464"/>
            </a:xfrm>
            <a:custGeom>
              <a:rect b="b" l="l" r="r" t="t"/>
              <a:pathLst>
                <a:path extrusionOk="0" h="164464" w="236854">
                  <a:moveTo>
                    <a:pt x="232025" y="26009"/>
                  </a:moveTo>
                  <a:lnTo>
                    <a:pt x="190372" y="26009"/>
                  </a:lnTo>
                  <a:lnTo>
                    <a:pt x="195567" y="27889"/>
                  </a:lnTo>
                  <a:lnTo>
                    <a:pt x="203072" y="35407"/>
                  </a:lnTo>
                  <a:lnTo>
                    <a:pt x="204952" y="40779"/>
                  </a:lnTo>
                  <a:lnTo>
                    <a:pt x="204952" y="54102"/>
                  </a:lnTo>
                  <a:lnTo>
                    <a:pt x="182055" y="84681"/>
                  </a:lnTo>
                  <a:lnTo>
                    <a:pt x="172478" y="93764"/>
                  </a:lnTo>
                  <a:lnTo>
                    <a:pt x="160393" y="105382"/>
                  </a:lnTo>
                  <a:lnTo>
                    <a:pt x="133183" y="140500"/>
                  </a:lnTo>
                  <a:lnTo>
                    <a:pt x="126491" y="164312"/>
                  </a:lnTo>
                  <a:lnTo>
                    <a:pt x="236435" y="164312"/>
                  </a:lnTo>
                  <a:lnTo>
                    <a:pt x="236435" y="135178"/>
                  </a:lnTo>
                  <a:lnTo>
                    <a:pt x="174155" y="135178"/>
                  </a:lnTo>
                  <a:lnTo>
                    <a:pt x="175793" y="132346"/>
                  </a:lnTo>
                  <a:lnTo>
                    <a:pt x="199377" y="108381"/>
                  </a:lnTo>
                  <a:lnTo>
                    <a:pt x="206225" y="101969"/>
                  </a:lnTo>
                  <a:lnTo>
                    <a:pt x="235115" y="59918"/>
                  </a:lnTo>
                  <a:lnTo>
                    <a:pt x="236435" y="52908"/>
                  </a:lnTo>
                  <a:lnTo>
                    <a:pt x="236435" y="45542"/>
                  </a:lnTo>
                  <a:lnTo>
                    <a:pt x="235587" y="36405"/>
                  </a:lnTo>
                  <a:lnTo>
                    <a:pt x="235461" y="35864"/>
                  </a:lnTo>
                  <a:lnTo>
                    <a:pt x="232976" y="27708"/>
                  </a:lnTo>
                  <a:lnTo>
                    <a:pt x="232025" y="26009"/>
                  </a:lnTo>
                  <a:close/>
                </a:path>
                <a:path extrusionOk="0" h="164464" w="236854">
                  <a:moveTo>
                    <a:pt x="184530" y="0"/>
                  </a:moveTo>
                  <a:lnTo>
                    <a:pt x="147700" y="11277"/>
                  </a:lnTo>
                  <a:lnTo>
                    <a:pt x="130174" y="48437"/>
                  </a:lnTo>
                  <a:lnTo>
                    <a:pt x="161429" y="51574"/>
                  </a:lnTo>
                  <a:lnTo>
                    <a:pt x="162026" y="42418"/>
                  </a:lnTo>
                  <a:lnTo>
                    <a:pt x="164249" y="35864"/>
                  </a:lnTo>
                  <a:lnTo>
                    <a:pt x="171996" y="27978"/>
                  </a:lnTo>
                  <a:lnTo>
                    <a:pt x="177203" y="26009"/>
                  </a:lnTo>
                  <a:lnTo>
                    <a:pt x="232025" y="26009"/>
                  </a:lnTo>
                  <a:lnTo>
                    <a:pt x="228650" y="19985"/>
                  </a:lnTo>
                  <a:lnTo>
                    <a:pt x="222592" y="13055"/>
                  </a:lnTo>
                  <a:lnTo>
                    <a:pt x="215025" y="7345"/>
                  </a:lnTo>
                  <a:lnTo>
                    <a:pt x="206157" y="3265"/>
                  </a:lnTo>
                  <a:lnTo>
                    <a:pt x="195991" y="816"/>
                  </a:lnTo>
                  <a:lnTo>
                    <a:pt x="184530" y="0"/>
                  </a:lnTo>
                  <a:close/>
                </a:path>
                <a:path extrusionOk="0" h="164464" w="236854">
                  <a:moveTo>
                    <a:pt x="105533" y="26009"/>
                  </a:moveTo>
                  <a:lnTo>
                    <a:pt x="63880" y="26009"/>
                  </a:lnTo>
                  <a:lnTo>
                    <a:pt x="69075" y="27889"/>
                  </a:lnTo>
                  <a:lnTo>
                    <a:pt x="76580" y="35407"/>
                  </a:lnTo>
                  <a:lnTo>
                    <a:pt x="78460" y="40779"/>
                  </a:lnTo>
                  <a:lnTo>
                    <a:pt x="78460" y="54102"/>
                  </a:lnTo>
                  <a:lnTo>
                    <a:pt x="55563" y="84681"/>
                  </a:lnTo>
                  <a:lnTo>
                    <a:pt x="45986" y="93764"/>
                  </a:lnTo>
                  <a:lnTo>
                    <a:pt x="33901" y="105382"/>
                  </a:lnTo>
                  <a:lnTo>
                    <a:pt x="6691" y="140500"/>
                  </a:lnTo>
                  <a:lnTo>
                    <a:pt x="0" y="164312"/>
                  </a:lnTo>
                  <a:lnTo>
                    <a:pt x="109943" y="164312"/>
                  </a:lnTo>
                  <a:lnTo>
                    <a:pt x="109943" y="135178"/>
                  </a:lnTo>
                  <a:lnTo>
                    <a:pt x="47663" y="135178"/>
                  </a:lnTo>
                  <a:lnTo>
                    <a:pt x="49301" y="132346"/>
                  </a:lnTo>
                  <a:lnTo>
                    <a:pt x="72885" y="108381"/>
                  </a:lnTo>
                  <a:lnTo>
                    <a:pt x="79733" y="101969"/>
                  </a:lnTo>
                  <a:lnTo>
                    <a:pt x="108623" y="59918"/>
                  </a:lnTo>
                  <a:lnTo>
                    <a:pt x="109943" y="52908"/>
                  </a:lnTo>
                  <a:lnTo>
                    <a:pt x="109943" y="45542"/>
                  </a:lnTo>
                  <a:lnTo>
                    <a:pt x="109095" y="36405"/>
                  </a:lnTo>
                  <a:lnTo>
                    <a:pt x="108969" y="35864"/>
                  </a:lnTo>
                  <a:lnTo>
                    <a:pt x="106484" y="27708"/>
                  </a:lnTo>
                  <a:lnTo>
                    <a:pt x="105533" y="26009"/>
                  </a:lnTo>
                  <a:close/>
                </a:path>
                <a:path extrusionOk="0" h="164464" w="236854">
                  <a:moveTo>
                    <a:pt x="58038" y="0"/>
                  </a:moveTo>
                  <a:lnTo>
                    <a:pt x="21208" y="11277"/>
                  </a:lnTo>
                  <a:lnTo>
                    <a:pt x="3682" y="48437"/>
                  </a:lnTo>
                  <a:lnTo>
                    <a:pt x="34937" y="51574"/>
                  </a:lnTo>
                  <a:lnTo>
                    <a:pt x="35534" y="42418"/>
                  </a:lnTo>
                  <a:lnTo>
                    <a:pt x="37757" y="35864"/>
                  </a:lnTo>
                  <a:lnTo>
                    <a:pt x="45504" y="27978"/>
                  </a:lnTo>
                  <a:lnTo>
                    <a:pt x="50711" y="26009"/>
                  </a:lnTo>
                  <a:lnTo>
                    <a:pt x="105533" y="26009"/>
                  </a:lnTo>
                  <a:lnTo>
                    <a:pt x="102158" y="19985"/>
                  </a:lnTo>
                  <a:lnTo>
                    <a:pt x="96100" y="13055"/>
                  </a:lnTo>
                  <a:lnTo>
                    <a:pt x="88528" y="7345"/>
                  </a:lnTo>
                  <a:lnTo>
                    <a:pt x="79660" y="3265"/>
                  </a:lnTo>
                  <a:lnTo>
                    <a:pt x="69497" y="816"/>
                  </a:lnTo>
                  <a:lnTo>
                    <a:pt x="58038" y="0"/>
                  </a:lnTo>
                  <a:close/>
                </a:path>
              </a:pathLst>
            </a:custGeom>
            <a:solidFill>
              <a:srgbClr val="FFC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3" name="Google Shape;323;g1ed3cfea732_0_543"/>
            <p:cNvSpPr/>
            <p:nvPr/>
          </p:nvSpPr>
          <p:spPr>
            <a:xfrm>
              <a:off x="7407282" y="4329633"/>
              <a:ext cx="236854" cy="164464"/>
            </a:xfrm>
            <a:custGeom>
              <a:rect b="b" l="l" r="r" t="t"/>
              <a:pathLst>
                <a:path extrusionOk="0" h="164464" w="236854">
                  <a:moveTo>
                    <a:pt x="184530" y="0"/>
                  </a:moveTo>
                  <a:lnTo>
                    <a:pt x="222592" y="13055"/>
                  </a:lnTo>
                  <a:lnTo>
                    <a:pt x="236435" y="45542"/>
                  </a:lnTo>
                  <a:lnTo>
                    <a:pt x="236435" y="52908"/>
                  </a:lnTo>
                  <a:lnTo>
                    <a:pt x="219913" y="87515"/>
                  </a:lnTo>
                  <a:lnTo>
                    <a:pt x="192636" y="114620"/>
                  </a:lnTo>
                  <a:lnTo>
                    <a:pt x="187253" y="119714"/>
                  </a:lnTo>
                  <a:lnTo>
                    <a:pt x="174155" y="135178"/>
                  </a:lnTo>
                  <a:lnTo>
                    <a:pt x="236435" y="135178"/>
                  </a:lnTo>
                  <a:lnTo>
                    <a:pt x="236435" y="164312"/>
                  </a:lnTo>
                  <a:lnTo>
                    <a:pt x="126491" y="164312"/>
                  </a:lnTo>
                  <a:lnTo>
                    <a:pt x="127827" y="156156"/>
                  </a:lnTo>
                  <a:lnTo>
                    <a:pt x="150485" y="115793"/>
                  </a:lnTo>
                  <a:lnTo>
                    <a:pt x="182055" y="84681"/>
                  </a:lnTo>
                  <a:lnTo>
                    <a:pt x="189584" y="77189"/>
                  </a:lnTo>
                  <a:lnTo>
                    <a:pt x="195061" y="71284"/>
                  </a:lnTo>
                  <a:lnTo>
                    <a:pt x="198488" y="66967"/>
                  </a:lnTo>
                  <a:lnTo>
                    <a:pt x="202793" y="60502"/>
                  </a:lnTo>
                  <a:lnTo>
                    <a:pt x="204952" y="54102"/>
                  </a:lnTo>
                  <a:lnTo>
                    <a:pt x="204952" y="47777"/>
                  </a:lnTo>
                  <a:lnTo>
                    <a:pt x="204952" y="40779"/>
                  </a:lnTo>
                  <a:lnTo>
                    <a:pt x="203072" y="35407"/>
                  </a:lnTo>
                  <a:lnTo>
                    <a:pt x="199326" y="31648"/>
                  </a:lnTo>
                  <a:lnTo>
                    <a:pt x="195567" y="27889"/>
                  </a:lnTo>
                  <a:lnTo>
                    <a:pt x="190372" y="26009"/>
                  </a:lnTo>
                  <a:lnTo>
                    <a:pt x="183743" y="26009"/>
                  </a:lnTo>
                  <a:lnTo>
                    <a:pt x="177203" y="26009"/>
                  </a:lnTo>
                  <a:lnTo>
                    <a:pt x="171996" y="27978"/>
                  </a:lnTo>
                  <a:lnTo>
                    <a:pt x="168122" y="31927"/>
                  </a:lnTo>
                  <a:lnTo>
                    <a:pt x="164249" y="35864"/>
                  </a:lnTo>
                  <a:lnTo>
                    <a:pt x="162026" y="42418"/>
                  </a:lnTo>
                  <a:lnTo>
                    <a:pt x="161429" y="51574"/>
                  </a:lnTo>
                  <a:lnTo>
                    <a:pt x="130174" y="48437"/>
                  </a:lnTo>
                  <a:lnTo>
                    <a:pt x="147700" y="11277"/>
                  </a:lnTo>
                  <a:lnTo>
                    <a:pt x="173941" y="704"/>
                  </a:lnTo>
                  <a:lnTo>
                    <a:pt x="184530" y="0"/>
                  </a:lnTo>
                  <a:close/>
                </a:path>
                <a:path extrusionOk="0" h="164464" w="236854">
                  <a:moveTo>
                    <a:pt x="58038" y="0"/>
                  </a:moveTo>
                  <a:lnTo>
                    <a:pt x="96100" y="13055"/>
                  </a:lnTo>
                  <a:lnTo>
                    <a:pt x="109943" y="45542"/>
                  </a:lnTo>
                  <a:lnTo>
                    <a:pt x="109943" y="52908"/>
                  </a:lnTo>
                  <a:lnTo>
                    <a:pt x="93421" y="87515"/>
                  </a:lnTo>
                  <a:lnTo>
                    <a:pt x="66144" y="114620"/>
                  </a:lnTo>
                  <a:lnTo>
                    <a:pt x="60761" y="119714"/>
                  </a:lnTo>
                  <a:lnTo>
                    <a:pt x="47663" y="135178"/>
                  </a:lnTo>
                  <a:lnTo>
                    <a:pt x="109943" y="135178"/>
                  </a:lnTo>
                  <a:lnTo>
                    <a:pt x="109943" y="164312"/>
                  </a:lnTo>
                  <a:lnTo>
                    <a:pt x="0" y="164312"/>
                  </a:lnTo>
                  <a:lnTo>
                    <a:pt x="1335" y="156156"/>
                  </a:lnTo>
                  <a:lnTo>
                    <a:pt x="23993" y="115793"/>
                  </a:lnTo>
                  <a:lnTo>
                    <a:pt x="55563" y="84681"/>
                  </a:lnTo>
                  <a:lnTo>
                    <a:pt x="63092" y="77189"/>
                  </a:lnTo>
                  <a:lnTo>
                    <a:pt x="68569" y="71284"/>
                  </a:lnTo>
                  <a:lnTo>
                    <a:pt x="71996" y="66967"/>
                  </a:lnTo>
                  <a:lnTo>
                    <a:pt x="76301" y="60502"/>
                  </a:lnTo>
                  <a:lnTo>
                    <a:pt x="78460" y="54102"/>
                  </a:lnTo>
                  <a:lnTo>
                    <a:pt x="78460" y="47777"/>
                  </a:lnTo>
                  <a:lnTo>
                    <a:pt x="78460" y="40779"/>
                  </a:lnTo>
                  <a:lnTo>
                    <a:pt x="76580" y="35407"/>
                  </a:lnTo>
                  <a:lnTo>
                    <a:pt x="72834" y="31648"/>
                  </a:lnTo>
                  <a:lnTo>
                    <a:pt x="69075" y="27889"/>
                  </a:lnTo>
                  <a:lnTo>
                    <a:pt x="63880" y="26009"/>
                  </a:lnTo>
                  <a:lnTo>
                    <a:pt x="57251" y="26009"/>
                  </a:lnTo>
                  <a:lnTo>
                    <a:pt x="50711" y="26009"/>
                  </a:lnTo>
                  <a:lnTo>
                    <a:pt x="45504" y="27978"/>
                  </a:lnTo>
                  <a:lnTo>
                    <a:pt x="41630" y="31927"/>
                  </a:lnTo>
                  <a:lnTo>
                    <a:pt x="37757" y="35864"/>
                  </a:lnTo>
                  <a:lnTo>
                    <a:pt x="35534" y="42418"/>
                  </a:lnTo>
                  <a:lnTo>
                    <a:pt x="34937" y="51574"/>
                  </a:lnTo>
                  <a:lnTo>
                    <a:pt x="3682" y="48437"/>
                  </a:lnTo>
                  <a:lnTo>
                    <a:pt x="21208" y="11277"/>
                  </a:lnTo>
                  <a:lnTo>
                    <a:pt x="47449" y="704"/>
                  </a:lnTo>
                  <a:lnTo>
                    <a:pt x="58038"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24" name="Google Shape;324;g1ed3cfea732_0_543"/>
          <p:cNvSpPr txBox="1"/>
          <p:nvPr>
            <p:ph type="title"/>
          </p:nvPr>
        </p:nvSpPr>
        <p:spPr>
          <a:xfrm>
            <a:off x="1766119" y="-78188"/>
            <a:ext cx="5611800" cy="1500600"/>
          </a:xfrm>
          <a:prstGeom prst="rect">
            <a:avLst/>
          </a:prstGeom>
          <a:noFill/>
          <a:ln>
            <a:noFill/>
          </a:ln>
        </p:spPr>
        <p:txBody>
          <a:bodyPr anchorCtr="0" anchor="t" bIns="0" lIns="0" spcFirstLastPara="1" rIns="0" wrap="square" tIns="158800">
            <a:spAutoFit/>
          </a:bodyPr>
          <a:lstStyle/>
          <a:p>
            <a:pPr indent="0" lvl="0" marL="273050" rtl="0" algn="l">
              <a:lnSpc>
                <a:spcPct val="111484"/>
              </a:lnSpc>
              <a:spcBef>
                <a:spcPts val="0"/>
              </a:spcBef>
              <a:spcAft>
                <a:spcPts val="0"/>
              </a:spcAft>
              <a:buNone/>
            </a:pPr>
            <a:r>
              <a:rPr lang="en-US"/>
              <a:t>ODR HUNTING PROGRAM</a:t>
            </a:r>
            <a:endParaRPr/>
          </a:p>
          <a:p>
            <a:pPr indent="248284" lvl="0" marL="1464945" marR="1402715" rtl="0" algn="l">
              <a:lnSpc>
                <a:spcPct val="107916"/>
              </a:lnSpc>
              <a:spcBef>
                <a:spcPts val="45"/>
              </a:spcBef>
              <a:spcAft>
                <a:spcPts val="0"/>
              </a:spcAft>
              <a:buNone/>
            </a:pPr>
            <a:r>
              <a:rPr lang="en-US" sz="2400"/>
              <a:t>Hunting Areas: </a:t>
            </a:r>
            <a:r>
              <a:rPr lang="en-US" sz="2400">
                <a:solidFill>
                  <a:srgbClr val="FFC000"/>
                </a:solidFill>
              </a:rPr>
              <a:t>Area C (Gate P-22)</a:t>
            </a:r>
            <a:endParaRPr sz="2400"/>
          </a:p>
        </p:txBody>
      </p:sp>
      <p:pic>
        <p:nvPicPr>
          <p:cNvPr id="325" name="Google Shape;325;g1ed3cfea732_0_543"/>
          <p:cNvPicPr preferRelativeResize="0"/>
          <p:nvPr/>
        </p:nvPicPr>
        <p:blipFill rotWithShape="1">
          <a:blip r:embed="rId8">
            <a:alphaModFix/>
          </a:blip>
          <a:srcRect b="0" l="0" r="0" t="0"/>
          <a:stretch/>
        </p:blipFill>
        <p:spPr>
          <a:xfrm>
            <a:off x="3429000" y="3722901"/>
            <a:ext cx="2081775" cy="2417300"/>
          </a:xfrm>
          <a:prstGeom prst="rect">
            <a:avLst/>
          </a:prstGeom>
          <a:noFill/>
          <a:ln>
            <a:noFill/>
          </a:ln>
        </p:spPr>
      </p:pic>
      <p:sp>
        <p:nvSpPr>
          <p:cNvPr id="326" name="Google Shape;326;g1ed3cfea732_0_543"/>
          <p:cNvSpPr txBox="1"/>
          <p:nvPr/>
        </p:nvSpPr>
        <p:spPr>
          <a:xfrm>
            <a:off x="350606" y="1449609"/>
            <a:ext cx="5076300" cy="4662600"/>
          </a:xfrm>
          <a:prstGeom prst="rect">
            <a:avLst/>
          </a:prstGeom>
          <a:noFill/>
          <a:ln>
            <a:noFill/>
          </a:ln>
        </p:spPr>
        <p:txBody>
          <a:bodyPr anchorCtr="0" anchor="t" bIns="0" lIns="0" spcFirstLastPara="1" rIns="0" wrap="square" tIns="93325">
            <a:spAutoFit/>
          </a:bodyPr>
          <a:lstStyle/>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Area Location</a:t>
            </a:r>
            <a:endParaRPr sz="1200">
              <a:latin typeface="Arial"/>
              <a:ea typeface="Arial"/>
              <a:cs typeface="Arial"/>
              <a:sym typeface="Arial"/>
            </a:endParaRPr>
          </a:p>
          <a:p>
            <a:pPr indent="-304800" lvl="0" marL="469900" marR="5080" rtl="0" algn="l">
              <a:lnSpc>
                <a:spcPct val="107857"/>
              </a:lnSpc>
              <a:spcBef>
                <a:spcPts val="825"/>
              </a:spcBef>
              <a:spcAft>
                <a:spcPts val="0"/>
              </a:spcAft>
              <a:buClr>
                <a:srgbClr val="001F5F"/>
              </a:buClr>
              <a:buSzPts val="1200"/>
              <a:buFont typeface="Arial"/>
              <a:buChar char="•"/>
            </a:pPr>
            <a:r>
              <a:rPr lang="en-US" sz="1200">
                <a:solidFill>
                  <a:srgbClr val="001F5F"/>
                </a:solidFill>
                <a:latin typeface="Arial"/>
                <a:ea typeface="Arial"/>
                <a:cs typeface="Arial"/>
                <a:sym typeface="Arial"/>
              </a:rPr>
              <a:t>Located between base perimeter fence and Stoney Creek, northwest of RV and contractor storage lots, bordered on west by Stoney Creek and on north by unknown creek that runs through base fence.</a:t>
            </a:r>
            <a:endParaRPr sz="1200">
              <a:latin typeface="Arial"/>
              <a:ea typeface="Arial"/>
              <a:cs typeface="Arial"/>
              <a:sym typeface="Arial"/>
            </a:endParaRPr>
          </a:p>
          <a:p>
            <a:pPr indent="-304800" lvl="0" marL="469900" marR="154305" rtl="0" algn="l">
              <a:lnSpc>
                <a:spcPct val="107857"/>
              </a:lnSpc>
              <a:spcBef>
                <a:spcPts val="10"/>
              </a:spcBef>
              <a:spcAft>
                <a:spcPts val="0"/>
              </a:spcAft>
              <a:buClr>
                <a:srgbClr val="001F5F"/>
              </a:buClr>
              <a:buSzPts val="1200"/>
              <a:buFont typeface="Arial"/>
              <a:buChar char="•"/>
            </a:pPr>
            <a:r>
              <a:rPr lang="en-US" sz="1200">
                <a:solidFill>
                  <a:srgbClr val="001F5F"/>
                </a:solidFill>
                <a:latin typeface="Arial"/>
                <a:ea typeface="Arial"/>
                <a:cs typeface="Arial"/>
                <a:sym typeface="Arial"/>
              </a:rPr>
              <a:t>Area C ends at northwest border of RV Storage lot by an invisible line drawn due west from southwestern most corner of storage lot to Stoney Creek</a:t>
            </a:r>
            <a:endParaRPr sz="1200">
              <a:latin typeface="Arial"/>
              <a:ea typeface="Arial"/>
              <a:cs typeface="Arial"/>
              <a:sym typeface="Arial"/>
            </a:endParaRPr>
          </a:p>
          <a:p>
            <a:pPr indent="-304800" lvl="0" marL="469265" marR="62864" rtl="0" algn="l">
              <a:lnSpc>
                <a:spcPct val="107857"/>
              </a:lnSpc>
              <a:spcBef>
                <a:spcPts val="800"/>
              </a:spcBef>
              <a:spcAft>
                <a:spcPts val="0"/>
              </a:spcAft>
              <a:buClr>
                <a:srgbClr val="001F5F"/>
              </a:buClr>
              <a:buSzPts val="1200"/>
              <a:buFont typeface="Arial"/>
              <a:buChar char="•"/>
            </a:pPr>
            <a:r>
              <a:rPr lang="en-US" sz="1200">
                <a:solidFill>
                  <a:srgbClr val="001F5F"/>
                </a:solidFill>
                <a:latin typeface="Arial"/>
                <a:ea typeface="Arial"/>
                <a:cs typeface="Arial"/>
                <a:sym typeface="Arial"/>
              </a:rPr>
              <a:t>Hunter entry/exit gate is P-22, Located behind the Warrior Pines Log Cabin. </a:t>
            </a:r>
            <a:r>
              <a:rPr b="1" lang="en-US" sz="1200">
                <a:solidFill>
                  <a:srgbClr val="001F5F"/>
                </a:solidFill>
                <a:latin typeface="Arial"/>
                <a:ea typeface="Arial"/>
                <a:cs typeface="Arial"/>
                <a:sym typeface="Arial"/>
              </a:rPr>
              <a:t>Coordinates: </a:t>
            </a:r>
            <a:r>
              <a:rPr lang="en-US" sz="1200" u="sng">
                <a:solidFill>
                  <a:srgbClr val="0562C1"/>
                </a:solidFill>
                <a:latin typeface="Arial"/>
                <a:ea typeface="Arial"/>
                <a:cs typeface="Arial"/>
                <a:sym typeface="Arial"/>
                <a:hlinkClick r:id="rId9">
                  <a:extLst>
                    <a:ext uri="{A12FA001-AC4F-418D-AE19-62706E023703}">
                      <ahyp:hlinkClr val="tx"/>
                    </a:ext>
                  </a:extLst>
                </a:hlinkClick>
              </a:rPr>
              <a:t>35.351487, -77.977986</a:t>
            </a:r>
            <a:endParaRPr sz="1200">
              <a:latin typeface="Arial"/>
              <a:ea typeface="Arial"/>
              <a:cs typeface="Arial"/>
              <a:sym typeface="Arial"/>
            </a:endParaRPr>
          </a:p>
          <a:p>
            <a:pPr indent="0" lvl="0" marL="85090" marR="2800985" rtl="0" algn="l">
              <a:lnSpc>
                <a:spcPct val="107857"/>
              </a:lnSpc>
              <a:spcBef>
                <a:spcPts val="1200"/>
              </a:spcBef>
              <a:spcAft>
                <a:spcPts val="0"/>
              </a:spcAft>
              <a:buNone/>
            </a:pPr>
            <a:r>
              <a:rPr b="1" lang="en-US" sz="1200">
                <a:solidFill>
                  <a:srgbClr val="001F5F"/>
                </a:solidFill>
                <a:latin typeface="Arial"/>
                <a:ea typeface="Arial"/>
                <a:cs typeface="Arial"/>
                <a:sym typeface="Arial"/>
              </a:rPr>
              <a:t>Area Special Instructions/ Restrictions</a:t>
            </a:r>
            <a:endParaRPr sz="1200">
              <a:latin typeface="Arial"/>
              <a:ea typeface="Arial"/>
              <a:cs typeface="Arial"/>
              <a:sym typeface="Arial"/>
            </a:endParaRPr>
          </a:p>
          <a:p>
            <a:pPr indent="-304165" lvl="1" marL="542290" rtl="0" algn="l">
              <a:lnSpc>
                <a:spcPct val="113928"/>
              </a:lnSpc>
              <a:spcBef>
                <a:spcPts val="620"/>
              </a:spcBef>
              <a:spcAft>
                <a:spcPts val="0"/>
              </a:spcAft>
              <a:buClr>
                <a:srgbClr val="001F5F"/>
              </a:buClr>
              <a:buSzPts val="1200"/>
              <a:buFont typeface="Arial"/>
              <a:buChar char="•"/>
            </a:pPr>
            <a:r>
              <a:rPr b="1" lang="en-US" sz="1200">
                <a:solidFill>
                  <a:srgbClr val="001F5F"/>
                </a:solidFill>
                <a:latin typeface="Arial"/>
                <a:ea typeface="Arial"/>
                <a:cs typeface="Arial"/>
                <a:sym typeface="Arial"/>
              </a:rPr>
              <a:t>Archery ONLY</a:t>
            </a:r>
            <a:endParaRPr sz="1200">
              <a:latin typeface="Arial"/>
              <a:ea typeface="Arial"/>
              <a:cs typeface="Arial"/>
              <a:sym typeface="Arial"/>
            </a:endParaRPr>
          </a:p>
          <a:p>
            <a:pPr indent="-304800" lvl="1" marL="542290" marR="2291715" rtl="0" algn="l">
              <a:lnSpc>
                <a:spcPct val="107857"/>
              </a:lnSpc>
              <a:spcBef>
                <a:spcPts val="105"/>
              </a:spcBef>
              <a:spcAft>
                <a:spcPts val="0"/>
              </a:spcAft>
              <a:buClr>
                <a:srgbClr val="001F5F"/>
              </a:buClr>
              <a:buSzPts val="1200"/>
              <a:buFont typeface="Arial"/>
              <a:buChar char="•"/>
            </a:pPr>
            <a:r>
              <a:rPr lang="en-US" sz="1200">
                <a:solidFill>
                  <a:srgbClr val="001F5F"/>
                </a:solidFill>
                <a:latin typeface="Arial"/>
                <a:ea typeface="Arial"/>
                <a:cs typeface="Arial"/>
                <a:sym typeface="Arial"/>
              </a:rPr>
              <a:t>No pre-positioned stands, hunters must bring their own portable stands</a:t>
            </a:r>
            <a:endParaRPr sz="1200">
              <a:latin typeface="Arial"/>
              <a:ea typeface="Arial"/>
              <a:cs typeface="Arial"/>
              <a:sym typeface="Arial"/>
            </a:endParaRPr>
          </a:p>
          <a:p>
            <a:pPr indent="-304800" lvl="1" marL="542290" marR="2190750" rtl="0" algn="l">
              <a:lnSpc>
                <a:spcPct val="107857"/>
              </a:lnSpc>
              <a:spcBef>
                <a:spcPts val="5"/>
              </a:spcBef>
              <a:spcAft>
                <a:spcPts val="0"/>
              </a:spcAft>
              <a:buClr>
                <a:srgbClr val="001F5F"/>
              </a:buClr>
              <a:buSzPts val="1200"/>
              <a:buFont typeface="Arial"/>
              <a:buChar char="•"/>
            </a:pPr>
            <a:r>
              <a:rPr lang="en-US" sz="1200">
                <a:solidFill>
                  <a:srgbClr val="001F5F"/>
                </a:solidFill>
                <a:latin typeface="Arial"/>
                <a:ea typeface="Arial"/>
                <a:cs typeface="Arial"/>
                <a:sym typeface="Arial"/>
              </a:rPr>
              <a:t>Turkey hunting may be conducted from ground blinds</a:t>
            </a:r>
            <a:endParaRPr sz="1200">
              <a:latin typeface="Arial"/>
              <a:ea typeface="Arial"/>
              <a:cs typeface="Arial"/>
              <a:sym typeface="Arial"/>
            </a:endParaRPr>
          </a:p>
          <a:p>
            <a:pPr indent="0" lvl="0" marL="85090" rtl="0" algn="l">
              <a:lnSpc>
                <a:spcPct val="100000"/>
              </a:lnSpc>
              <a:spcBef>
                <a:spcPts val="605"/>
              </a:spcBef>
              <a:spcAft>
                <a:spcPts val="0"/>
              </a:spcAft>
              <a:buNone/>
            </a:pPr>
            <a:r>
              <a:rPr b="1" lang="en-US" sz="1200">
                <a:solidFill>
                  <a:srgbClr val="001F5F"/>
                </a:solidFill>
                <a:latin typeface="Arial"/>
                <a:ea typeface="Arial"/>
                <a:cs typeface="Arial"/>
                <a:sym typeface="Arial"/>
              </a:rPr>
              <a:t>Authorized Weapons</a:t>
            </a:r>
            <a:endParaRPr sz="1200">
              <a:latin typeface="Arial"/>
              <a:ea typeface="Arial"/>
              <a:cs typeface="Arial"/>
              <a:sym typeface="Arial"/>
            </a:endParaRPr>
          </a:p>
          <a:p>
            <a:pPr indent="-114300" lvl="0" marL="256540" rtl="0" algn="l">
              <a:lnSpc>
                <a:spcPct val="100000"/>
              </a:lnSpc>
              <a:spcBef>
                <a:spcPts val="635"/>
              </a:spcBef>
              <a:spcAft>
                <a:spcPts val="0"/>
              </a:spcAft>
              <a:buClr>
                <a:srgbClr val="001F5F"/>
              </a:buClr>
              <a:buSzPts val="1200"/>
              <a:buFont typeface="Arial"/>
              <a:buChar char="•"/>
            </a:pPr>
            <a:r>
              <a:rPr lang="en-US" sz="1200">
                <a:solidFill>
                  <a:srgbClr val="001F5F"/>
                </a:solidFill>
                <a:latin typeface="Arial"/>
                <a:ea typeface="Arial"/>
                <a:cs typeface="Arial"/>
                <a:sym typeface="Arial"/>
              </a:rPr>
              <a:t>Archery equipment – all season.</a:t>
            </a:r>
            <a:endParaRPr sz="1200">
              <a:latin typeface="Arial"/>
              <a:ea typeface="Arial"/>
              <a:cs typeface="Arial"/>
              <a:sym typeface="Arial"/>
            </a:endParaRPr>
          </a:p>
        </p:txBody>
      </p:sp>
      <p:sp>
        <p:nvSpPr>
          <p:cNvPr id="327" name="Google Shape;327;g1ed3cfea732_0_543"/>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g1ed3cfea732_0_562"/>
          <p:cNvGrpSpPr/>
          <p:nvPr/>
        </p:nvGrpSpPr>
        <p:grpSpPr>
          <a:xfrm>
            <a:off x="4988052" y="1918716"/>
            <a:ext cx="3774947" cy="4351007"/>
            <a:chOff x="4988052" y="1918716"/>
            <a:chExt cx="3774947" cy="4351007"/>
          </a:xfrm>
        </p:grpSpPr>
        <p:pic>
          <p:nvPicPr>
            <p:cNvPr id="333" name="Google Shape;333;g1ed3cfea732_0_562"/>
            <p:cNvPicPr preferRelativeResize="0"/>
            <p:nvPr/>
          </p:nvPicPr>
          <p:blipFill rotWithShape="1">
            <a:blip r:embed="rId3">
              <a:alphaModFix/>
            </a:blip>
            <a:srcRect b="0" l="0" r="0" t="0"/>
            <a:stretch/>
          </p:blipFill>
          <p:spPr>
            <a:xfrm>
              <a:off x="4988052" y="1918716"/>
              <a:ext cx="3770376" cy="4351007"/>
            </a:xfrm>
            <a:prstGeom prst="rect">
              <a:avLst/>
            </a:prstGeom>
            <a:noFill/>
            <a:ln>
              <a:noFill/>
            </a:ln>
          </p:spPr>
        </p:pic>
        <p:pic>
          <p:nvPicPr>
            <p:cNvPr id="334" name="Google Shape;334;g1ed3cfea732_0_562"/>
            <p:cNvPicPr preferRelativeResize="0"/>
            <p:nvPr/>
          </p:nvPicPr>
          <p:blipFill rotWithShape="1">
            <a:blip r:embed="rId4">
              <a:alphaModFix/>
            </a:blip>
            <a:srcRect b="0" l="0" r="0" t="0"/>
            <a:stretch/>
          </p:blipFill>
          <p:spPr>
            <a:xfrm>
              <a:off x="6621779" y="3727704"/>
              <a:ext cx="394715" cy="137159"/>
            </a:xfrm>
            <a:prstGeom prst="rect">
              <a:avLst/>
            </a:prstGeom>
            <a:noFill/>
            <a:ln>
              <a:noFill/>
            </a:ln>
          </p:spPr>
        </p:pic>
        <p:pic>
          <p:nvPicPr>
            <p:cNvPr id="335" name="Google Shape;335;g1ed3cfea732_0_562"/>
            <p:cNvPicPr preferRelativeResize="0"/>
            <p:nvPr/>
          </p:nvPicPr>
          <p:blipFill rotWithShape="1">
            <a:blip r:embed="rId5">
              <a:alphaModFix/>
            </a:blip>
            <a:srcRect b="0" l="0" r="0" t="0"/>
            <a:stretch/>
          </p:blipFill>
          <p:spPr>
            <a:xfrm>
              <a:off x="7089648" y="3727704"/>
              <a:ext cx="112762" cy="135635"/>
            </a:xfrm>
            <a:prstGeom prst="rect">
              <a:avLst/>
            </a:prstGeom>
            <a:noFill/>
            <a:ln>
              <a:noFill/>
            </a:ln>
          </p:spPr>
        </p:pic>
        <p:pic>
          <p:nvPicPr>
            <p:cNvPr id="336" name="Google Shape;336;g1ed3cfea732_0_562"/>
            <p:cNvPicPr preferRelativeResize="0"/>
            <p:nvPr/>
          </p:nvPicPr>
          <p:blipFill rotWithShape="1">
            <a:blip r:embed="rId6">
              <a:alphaModFix/>
            </a:blip>
            <a:srcRect b="0" l="0" r="0" t="0"/>
            <a:stretch/>
          </p:blipFill>
          <p:spPr>
            <a:xfrm>
              <a:off x="8654796" y="6167628"/>
              <a:ext cx="108203" cy="77723"/>
            </a:xfrm>
            <a:prstGeom prst="rect">
              <a:avLst/>
            </a:prstGeom>
            <a:noFill/>
            <a:ln>
              <a:noFill/>
            </a:ln>
          </p:spPr>
        </p:pic>
      </p:grpSp>
      <p:sp>
        <p:nvSpPr>
          <p:cNvPr id="337" name="Google Shape;337;g1ed3cfea732_0_562"/>
          <p:cNvSpPr txBox="1"/>
          <p:nvPr/>
        </p:nvSpPr>
        <p:spPr>
          <a:xfrm>
            <a:off x="400024" y="1449717"/>
            <a:ext cx="4391100" cy="4203900"/>
          </a:xfrm>
          <a:prstGeom prst="rect">
            <a:avLst/>
          </a:prstGeom>
          <a:noFill/>
          <a:ln>
            <a:noFill/>
          </a:ln>
        </p:spPr>
        <p:txBody>
          <a:bodyPr anchorCtr="0" anchor="t" bIns="0" lIns="0" spcFirstLastPara="1" rIns="0" wrap="square" tIns="93325">
            <a:spAutoFit/>
          </a:bodyPr>
          <a:lstStyle/>
          <a:p>
            <a:pPr indent="0" lvl="0" marL="17145" rtl="0" algn="l">
              <a:lnSpc>
                <a:spcPct val="100000"/>
              </a:lnSpc>
              <a:spcBef>
                <a:spcPts val="0"/>
              </a:spcBef>
              <a:spcAft>
                <a:spcPts val="0"/>
              </a:spcAft>
              <a:buNone/>
            </a:pPr>
            <a:r>
              <a:rPr b="1" lang="en-US" sz="1200">
                <a:solidFill>
                  <a:srgbClr val="001F5F"/>
                </a:solidFill>
                <a:latin typeface="Arial"/>
                <a:ea typeface="Arial"/>
                <a:cs typeface="Arial"/>
                <a:sym typeface="Arial"/>
              </a:rPr>
              <a:t>Area Location</a:t>
            </a:r>
            <a:endParaRPr sz="1200">
              <a:latin typeface="Arial"/>
              <a:ea typeface="Arial"/>
              <a:cs typeface="Arial"/>
              <a:sym typeface="Arial"/>
            </a:endParaRPr>
          </a:p>
          <a:p>
            <a:pPr indent="-304799" lvl="0" marL="474344" marR="316230" rtl="0" algn="l">
              <a:lnSpc>
                <a:spcPct val="107857"/>
              </a:lnSpc>
              <a:spcBef>
                <a:spcPts val="825"/>
              </a:spcBef>
              <a:spcAft>
                <a:spcPts val="0"/>
              </a:spcAft>
              <a:buClr>
                <a:srgbClr val="001F5F"/>
              </a:buClr>
              <a:buSzPts val="1200"/>
              <a:buFont typeface="Arial"/>
              <a:buChar char="•"/>
            </a:pPr>
            <a:r>
              <a:rPr lang="en-US" sz="1200">
                <a:solidFill>
                  <a:srgbClr val="001F5F"/>
                </a:solidFill>
                <a:latin typeface="Arial"/>
                <a:ea typeface="Arial"/>
                <a:cs typeface="Arial"/>
                <a:sym typeface="Arial"/>
              </a:rPr>
              <a:t>Located between base perimeter fence and Stoney Creek, northeast of RV and contractor storage lots.</a:t>
            </a:r>
            <a:endParaRPr sz="1200">
              <a:latin typeface="Arial"/>
              <a:ea typeface="Arial"/>
              <a:cs typeface="Arial"/>
              <a:sym typeface="Arial"/>
            </a:endParaRPr>
          </a:p>
          <a:p>
            <a:pPr indent="-304799" lvl="0" marL="474344" marR="111760" rtl="0" algn="l">
              <a:lnSpc>
                <a:spcPct val="107857"/>
              </a:lnSpc>
              <a:spcBef>
                <a:spcPts val="10"/>
              </a:spcBef>
              <a:spcAft>
                <a:spcPts val="0"/>
              </a:spcAft>
              <a:buClr>
                <a:srgbClr val="001F5F"/>
              </a:buClr>
              <a:buSzPts val="1200"/>
              <a:buFont typeface="Arial"/>
              <a:buChar char="•"/>
            </a:pPr>
            <a:r>
              <a:rPr lang="en-US" sz="1200">
                <a:solidFill>
                  <a:srgbClr val="001F5F"/>
                </a:solidFill>
                <a:latin typeface="Arial"/>
                <a:ea typeface="Arial"/>
                <a:cs typeface="Arial"/>
                <a:sym typeface="Arial"/>
              </a:rPr>
              <a:t>Bordered on west by Stoney Creek and on north by unknown creek that runs through base fence and under walking bridge north of FAMCAMP.</a:t>
            </a:r>
            <a:endParaRPr sz="1200">
              <a:latin typeface="Arial"/>
              <a:ea typeface="Arial"/>
              <a:cs typeface="Arial"/>
              <a:sym typeface="Arial"/>
            </a:endParaRPr>
          </a:p>
          <a:p>
            <a:pPr indent="-304799" lvl="0" marL="474344" marR="269875" rtl="0" algn="l">
              <a:lnSpc>
                <a:spcPct val="107857"/>
              </a:lnSpc>
              <a:spcBef>
                <a:spcPts val="5"/>
              </a:spcBef>
              <a:spcAft>
                <a:spcPts val="0"/>
              </a:spcAft>
              <a:buClr>
                <a:srgbClr val="001F5F"/>
              </a:buClr>
              <a:buSzPts val="1200"/>
              <a:buFont typeface="Arial"/>
              <a:buChar char="•"/>
            </a:pPr>
            <a:r>
              <a:rPr lang="en-US" sz="1200">
                <a:solidFill>
                  <a:srgbClr val="001F5F"/>
                </a:solidFill>
                <a:latin typeface="Arial"/>
                <a:ea typeface="Arial"/>
                <a:cs typeface="Arial"/>
                <a:sym typeface="Arial"/>
              </a:rPr>
              <a:t>Bordered on east by a base fence and on southwest by an invisible line drawn from southwestern most corner of RV Storage lot to Stoney Creek.</a:t>
            </a:r>
            <a:endParaRPr sz="1200">
              <a:latin typeface="Arial"/>
              <a:ea typeface="Arial"/>
              <a:cs typeface="Arial"/>
              <a:sym typeface="Arial"/>
            </a:endParaRPr>
          </a:p>
          <a:p>
            <a:pPr indent="-304799" lvl="0" marL="474344" marR="5080" rtl="0" algn="l">
              <a:lnSpc>
                <a:spcPct val="107857"/>
              </a:lnSpc>
              <a:spcBef>
                <a:spcPts val="5"/>
              </a:spcBef>
              <a:spcAft>
                <a:spcPts val="0"/>
              </a:spcAft>
              <a:buClr>
                <a:srgbClr val="001F5F"/>
              </a:buClr>
              <a:buSzPts val="1200"/>
              <a:buFont typeface="Arial"/>
              <a:buChar char="•"/>
            </a:pPr>
            <a:r>
              <a:rPr lang="en-US" sz="1200">
                <a:solidFill>
                  <a:srgbClr val="001F5F"/>
                </a:solidFill>
                <a:latin typeface="Arial"/>
                <a:ea typeface="Arial"/>
                <a:cs typeface="Arial"/>
                <a:sym typeface="Arial"/>
              </a:rPr>
              <a:t>Hunter entry/exit gate is P-24, located just past FamCamp. </a:t>
            </a:r>
            <a:r>
              <a:rPr b="1" lang="en-US" sz="1200">
                <a:solidFill>
                  <a:srgbClr val="001F5F"/>
                </a:solidFill>
                <a:latin typeface="Arial"/>
                <a:ea typeface="Arial"/>
                <a:cs typeface="Arial"/>
                <a:sym typeface="Arial"/>
              </a:rPr>
              <a:t>Coordinates: </a:t>
            </a:r>
            <a:r>
              <a:rPr lang="en-US" sz="1200" u="sng">
                <a:solidFill>
                  <a:srgbClr val="0562C1"/>
                </a:solidFill>
                <a:latin typeface="Arial"/>
                <a:ea typeface="Arial"/>
                <a:cs typeface="Arial"/>
                <a:sym typeface="Arial"/>
                <a:hlinkClick r:id="rId7">
                  <a:extLst>
                    <a:ext uri="{A12FA001-AC4F-418D-AE19-62706E023703}">
                      <ahyp:hlinkClr val="tx"/>
                    </a:ext>
                  </a:extLst>
                </a:hlinkClick>
              </a:rPr>
              <a:t>35.360230, -77.968552</a:t>
            </a:r>
            <a:endParaRPr sz="1200">
              <a:latin typeface="Arial"/>
              <a:ea typeface="Arial"/>
              <a:cs typeface="Arial"/>
              <a:sym typeface="Arial"/>
            </a:endParaRPr>
          </a:p>
          <a:p>
            <a:pPr indent="0" lvl="0" marL="0" rtl="0" algn="l">
              <a:lnSpc>
                <a:spcPct val="100000"/>
              </a:lnSpc>
              <a:spcBef>
                <a:spcPts val="85"/>
              </a:spcBef>
              <a:spcAft>
                <a:spcPts val="0"/>
              </a:spcAft>
              <a:buClr>
                <a:srgbClr val="001F5F"/>
              </a:buClr>
              <a:buSzPts val="1400"/>
              <a:buFont typeface="Arial"/>
              <a:buNone/>
            </a:pPr>
            <a:r>
              <a:t/>
            </a:r>
            <a:endParaRPr sz="1200">
              <a:latin typeface="Arial"/>
              <a:ea typeface="Arial"/>
              <a:cs typeface="Arial"/>
              <a:sym typeface="Arial"/>
            </a:endParaRPr>
          </a:p>
          <a:p>
            <a:pPr indent="0" lvl="0" marL="12700" marR="2188210" rtl="0" algn="l">
              <a:lnSpc>
                <a:spcPct val="107857"/>
              </a:lnSpc>
              <a:spcBef>
                <a:spcPts val="0"/>
              </a:spcBef>
              <a:spcAft>
                <a:spcPts val="0"/>
              </a:spcAft>
              <a:buNone/>
            </a:pPr>
            <a:r>
              <a:rPr b="1" lang="en-US" sz="1200">
                <a:solidFill>
                  <a:srgbClr val="001F5F"/>
                </a:solidFill>
                <a:latin typeface="Arial"/>
                <a:ea typeface="Arial"/>
                <a:cs typeface="Arial"/>
                <a:sym typeface="Arial"/>
              </a:rPr>
              <a:t>Area Special Instructions/ Restrictions</a:t>
            </a:r>
            <a:endParaRPr sz="1200">
              <a:latin typeface="Arial"/>
              <a:ea typeface="Arial"/>
              <a:cs typeface="Arial"/>
              <a:sym typeface="Arial"/>
            </a:endParaRPr>
          </a:p>
          <a:p>
            <a:pPr indent="-304165" lvl="0" marL="469265" rtl="0" algn="l">
              <a:lnSpc>
                <a:spcPct val="113928"/>
              </a:lnSpc>
              <a:spcBef>
                <a:spcPts val="620"/>
              </a:spcBef>
              <a:spcAft>
                <a:spcPts val="0"/>
              </a:spcAft>
              <a:buClr>
                <a:srgbClr val="001F5F"/>
              </a:buClr>
              <a:buSzPts val="1200"/>
              <a:buFont typeface="Arial"/>
              <a:buChar char="•"/>
            </a:pPr>
            <a:r>
              <a:rPr b="1" lang="en-US" sz="1200">
                <a:solidFill>
                  <a:srgbClr val="001F5F"/>
                </a:solidFill>
                <a:latin typeface="Arial"/>
                <a:ea typeface="Arial"/>
                <a:cs typeface="Arial"/>
                <a:sym typeface="Arial"/>
              </a:rPr>
              <a:t>Archery ONLY</a:t>
            </a:r>
            <a:endParaRPr sz="1200">
              <a:latin typeface="Arial"/>
              <a:ea typeface="Arial"/>
              <a:cs typeface="Arial"/>
              <a:sym typeface="Arial"/>
            </a:endParaRPr>
          </a:p>
          <a:p>
            <a:pPr indent="-304800" lvl="0" marL="469900" marR="1577340" rtl="0" algn="l">
              <a:lnSpc>
                <a:spcPct val="107857"/>
              </a:lnSpc>
              <a:spcBef>
                <a:spcPts val="105"/>
              </a:spcBef>
              <a:spcAft>
                <a:spcPts val="0"/>
              </a:spcAft>
              <a:buClr>
                <a:srgbClr val="001F5F"/>
              </a:buClr>
              <a:buSzPts val="1200"/>
              <a:buFont typeface="Arial"/>
              <a:buChar char="•"/>
            </a:pPr>
            <a:r>
              <a:rPr lang="en-US" sz="1200">
                <a:solidFill>
                  <a:srgbClr val="001F5F"/>
                </a:solidFill>
                <a:latin typeface="Arial"/>
                <a:ea typeface="Arial"/>
                <a:cs typeface="Arial"/>
                <a:sym typeface="Arial"/>
              </a:rPr>
              <a:t>Turkey hunting may be conducted from ground blinds</a:t>
            </a:r>
            <a:endParaRPr sz="1200">
              <a:latin typeface="Arial"/>
              <a:ea typeface="Arial"/>
              <a:cs typeface="Arial"/>
              <a:sym typeface="Arial"/>
            </a:endParaRPr>
          </a:p>
          <a:p>
            <a:pPr indent="0" lvl="0" marL="12700" rtl="0" algn="l">
              <a:lnSpc>
                <a:spcPct val="100000"/>
              </a:lnSpc>
              <a:spcBef>
                <a:spcPts val="605"/>
              </a:spcBef>
              <a:spcAft>
                <a:spcPts val="0"/>
              </a:spcAft>
              <a:buNone/>
            </a:pPr>
            <a:r>
              <a:rPr b="1" lang="en-US" sz="1200">
                <a:solidFill>
                  <a:srgbClr val="001F5F"/>
                </a:solidFill>
                <a:latin typeface="Arial"/>
                <a:ea typeface="Arial"/>
                <a:cs typeface="Arial"/>
                <a:sym typeface="Arial"/>
              </a:rPr>
              <a:t>Authorized Weapons</a:t>
            </a:r>
            <a:endParaRPr sz="1200">
              <a:latin typeface="Arial"/>
              <a:ea typeface="Arial"/>
              <a:cs typeface="Arial"/>
              <a:sym typeface="Arial"/>
            </a:endParaRPr>
          </a:p>
          <a:p>
            <a:pPr indent="-114300" lvl="0" marL="183515" rtl="0" algn="l">
              <a:lnSpc>
                <a:spcPct val="100000"/>
              </a:lnSpc>
              <a:spcBef>
                <a:spcPts val="635"/>
              </a:spcBef>
              <a:spcAft>
                <a:spcPts val="0"/>
              </a:spcAft>
              <a:buClr>
                <a:srgbClr val="001F5F"/>
              </a:buClr>
              <a:buSzPts val="1200"/>
              <a:buFont typeface="Arial"/>
              <a:buChar char="•"/>
            </a:pPr>
            <a:r>
              <a:rPr lang="en-US" sz="1200">
                <a:solidFill>
                  <a:srgbClr val="001F5F"/>
                </a:solidFill>
                <a:latin typeface="Arial"/>
                <a:ea typeface="Arial"/>
                <a:cs typeface="Arial"/>
                <a:sym typeface="Arial"/>
              </a:rPr>
              <a:t>Archery equipment – all season.</a:t>
            </a:r>
            <a:endParaRPr sz="1200">
              <a:latin typeface="Arial"/>
              <a:ea typeface="Arial"/>
              <a:cs typeface="Arial"/>
              <a:sym typeface="Arial"/>
            </a:endParaRPr>
          </a:p>
        </p:txBody>
      </p:sp>
      <p:sp>
        <p:nvSpPr>
          <p:cNvPr id="338" name="Google Shape;338;g1ed3cfea732_0_562"/>
          <p:cNvSpPr txBox="1"/>
          <p:nvPr>
            <p:ph type="title"/>
          </p:nvPr>
        </p:nvSpPr>
        <p:spPr>
          <a:xfrm>
            <a:off x="1766119" y="-1988"/>
            <a:ext cx="5611800" cy="1406100"/>
          </a:xfrm>
          <a:prstGeom prst="rect">
            <a:avLst/>
          </a:prstGeom>
          <a:noFill/>
          <a:ln>
            <a:noFill/>
          </a:ln>
        </p:spPr>
        <p:txBody>
          <a:bodyPr anchorCtr="0" anchor="t" bIns="0" lIns="0" spcFirstLastPara="1" rIns="0" wrap="square" tIns="70850">
            <a:spAutoFit/>
          </a:bodyPr>
          <a:lstStyle/>
          <a:p>
            <a:pPr indent="0" lvl="0" marL="313690" rtl="0" algn="l">
              <a:lnSpc>
                <a:spcPct val="100000"/>
              </a:lnSpc>
              <a:spcBef>
                <a:spcPts val="0"/>
              </a:spcBef>
              <a:spcAft>
                <a:spcPts val="0"/>
              </a:spcAft>
              <a:buNone/>
            </a:pPr>
            <a:r>
              <a:rPr lang="en-US"/>
              <a:t>ODR HUNTING PROGRAM</a:t>
            </a:r>
            <a:endParaRPr/>
          </a:p>
          <a:p>
            <a:pPr indent="248284" lvl="0" marL="1465580" marR="1443355" rtl="0" algn="l">
              <a:lnSpc>
                <a:spcPct val="107916"/>
              </a:lnSpc>
              <a:spcBef>
                <a:spcPts val="455"/>
              </a:spcBef>
              <a:spcAft>
                <a:spcPts val="0"/>
              </a:spcAft>
              <a:buNone/>
            </a:pPr>
            <a:r>
              <a:rPr lang="en-US" sz="2400"/>
              <a:t>Hunting Areas: </a:t>
            </a:r>
            <a:r>
              <a:rPr lang="en-US" sz="2400">
                <a:solidFill>
                  <a:srgbClr val="5B9BD4"/>
                </a:solidFill>
              </a:rPr>
              <a:t>Area D (Gate P-24)</a:t>
            </a:r>
            <a:endParaRPr sz="2400"/>
          </a:p>
        </p:txBody>
      </p:sp>
      <p:grpSp>
        <p:nvGrpSpPr>
          <p:cNvPr id="339" name="Google Shape;339;g1ed3cfea732_0_562"/>
          <p:cNvGrpSpPr/>
          <p:nvPr/>
        </p:nvGrpSpPr>
        <p:grpSpPr>
          <a:xfrm>
            <a:off x="3198151" y="2473281"/>
            <a:ext cx="5513664" cy="3605943"/>
            <a:chOff x="3198151" y="2473281"/>
            <a:chExt cx="5513664" cy="3605943"/>
          </a:xfrm>
        </p:grpSpPr>
        <p:pic>
          <p:nvPicPr>
            <p:cNvPr id="340" name="Google Shape;340;g1ed3cfea732_0_562"/>
            <p:cNvPicPr preferRelativeResize="0"/>
            <p:nvPr/>
          </p:nvPicPr>
          <p:blipFill rotWithShape="1">
            <a:blip r:embed="rId8">
              <a:alphaModFix/>
            </a:blip>
            <a:srcRect b="0" l="0" r="0" t="0"/>
            <a:stretch/>
          </p:blipFill>
          <p:spPr>
            <a:xfrm>
              <a:off x="3198151" y="4751749"/>
              <a:ext cx="1730476" cy="1327475"/>
            </a:xfrm>
            <a:prstGeom prst="rect">
              <a:avLst/>
            </a:prstGeom>
            <a:noFill/>
            <a:ln>
              <a:noFill/>
            </a:ln>
          </p:spPr>
        </p:pic>
        <p:sp>
          <p:nvSpPr>
            <p:cNvPr id="341" name="Google Shape;341;g1ed3cfea732_0_562"/>
            <p:cNvSpPr/>
            <p:nvPr/>
          </p:nvSpPr>
          <p:spPr>
            <a:xfrm>
              <a:off x="8451465" y="2654236"/>
              <a:ext cx="260350" cy="426085"/>
            </a:xfrm>
            <a:custGeom>
              <a:rect b="b" l="l" r="r" t="t"/>
              <a:pathLst>
                <a:path extrusionOk="0" h="426085" w="260350">
                  <a:moveTo>
                    <a:pt x="134919" y="425761"/>
                  </a:moveTo>
                  <a:lnTo>
                    <a:pt x="124925" y="425761"/>
                  </a:lnTo>
                  <a:lnTo>
                    <a:pt x="120552" y="423257"/>
                  </a:lnTo>
                  <a:lnTo>
                    <a:pt x="118679" y="418874"/>
                  </a:lnTo>
                  <a:lnTo>
                    <a:pt x="67459" y="311181"/>
                  </a:lnTo>
                  <a:lnTo>
                    <a:pt x="8120" y="179696"/>
                  </a:lnTo>
                  <a:lnTo>
                    <a:pt x="253" y="148468"/>
                  </a:lnTo>
                  <a:lnTo>
                    <a:pt x="0" y="116771"/>
                  </a:lnTo>
                  <a:lnTo>
                    <a:pt x="7241" y="86013"/>
                  </a:lnTo>
                  <a:lnTo>
                    <a:pt x="42962" y="33282"/>
                  </a:lnTo>
                  <a:lnTo>
                    <a:pt x="98281" y="3893"/>
                  </a:lnTo>
                  <a:lnTo>
                    <a:pt x="129922" y="0"/>
                  </a:lnTo>
                  <a:lnTo>
                    <a:pt x="161563" y="3893"/>
                  </a:lnTo>
                  <a:lnTo>
                    <a:pt x="190979" y="15183"/>
                  </a:lnTo>
                  <a:lnTo>
                    <a:pt x="216882" y="33282"/>
                  </a:lnTo>
                  <a:lnTo>
                    <a:pt x="237982" y="57603"/>
                  </a:lnTo>
                  <a:lnTo>
                    <a:pt x="247004" y="75134"/>
                  </a:lnTo>
                  <a:lnTo>
                    <a:pt x="129922" y="75134"/>
                  </a:lnTo>
                  <a:lnTo>
                    <a:pt x="107962" y="79536"/>
                  </a:lnTo>
                  <a:lnTo>
                    <a:pt x="90102" y="91570"/>
                  </a:lnTo>
                  <a:lnTo>
                    <a:pt x="78097" y="109473"/>
                  </a:lnTo>
                  <a:lnTo>
                    <a:pt x="73705" y="131485"/>
                  </a:lnTo>
                  <a:lnTo>
                    <a:pt x="78097" y="153497"/>
                  </a:lnTo>
                  <a:lnTo>
                    <a:pt x="90102" y="171400"/>
                  </a:lnTo>
                  <a:lnTo>
                    <a:pt x="107962" y="183433"/>
                  </a:lnTo>
                  <a:lnTo>
                    <a:pt x="129922" y="187836"/>
                  </a:lnTo>
                  <a:lnTo>
                    <a:pt x="248051" y="187836"/>
                  </a:lnTo>
                  <a:lnTo>
                    <a:pt x="192385" y="311181"/>
                  </a:lnTo>
                  <a:lnTo>
                    <a:pt x="141165" y="418874"/>
                  </a:lnTo>
                  <a:lnTo>
                    <a:pt x="139291" y="423257"/>
                  </a:lnTo>
                  <a:lnTo>
                    <a:pt x="134919" y="425761"/>
                  </a:lnTo>
                  <a:close/>
                </a:path>
                <a:path extrusionOk="0" h="426085" w="260350">
                  <a:moveTo>
                    <a:pt x="248051" y="187836"/>
                  </a:moveTo>
                  <a:lnTo>
                    <a:pt x="129922" y="187836"/>
                  </a:lnTo>
                  <a:lnTo>
                    <a:pt x="151881" y="183433"/>
                  </a:lnTo>
                  <a:lnTo>
                    <a:pt x="169742" y="171400"/>
                  </a:lnTo>
                  <a:lnTo>
                    <a:pt x="181746" y="153497"/>
                  </a:lnTo>
                  <a:lnTo>
                    <a:pt x="186138" y="131485"/>
                  </a:lnTo>
                  <a:lnTo>
                    <a:pt x="181746" y="109473"/>
                  </a:lnTo>
                  <a:lnTo>
                    <a:pt x="169742" y="91570"/>
                  </a:lnTo>
                  <a:lnTo>
                    <a:pt x="151881" y="79536"/>
                  </a:lnTo>
                  <a:lnTo>
                    <a:pt x="129922" y="75134"/>
                  </a:lnTo>
                  <a:lnTo>
                    <a:pt x="247004" y="75134"/>
                  </a:lnTo>
                  <a:lnTo>
                    <a:pt x="252603" y="86013"/>
                  </a:lnTo>
                  <a:lnTo>
                    <a:pt x="259844" y="116771"/>
                  </a:lnTo>
                  <a:lnTo>
                    <a:pt x="259591" y="148468"/>
                  </a:lnTo>
                  <a:lnTo>
                    <a:pt x="251724" y="179696"/>
                  </a:lnTo>
                  <a:lnTo>
                    <a:pt x="248051" y="187836"/>
                  </a:lnTo>
                  <a:close/>
                </a:path>
              </a:pathLst>
            </a:custGeom>
            <a:solidFill>
              <a:srgbClr val="5B9BD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2" name="Google Shape;342;g1ed3cfea732_0_562"/>
            <p:cNvPicPr preferRelativeResize="0"/>
            <p:nvPr/>
          </p:nvPicPr>
          <p:blipFill rotWithShape="1">
            <a:blip r:embed="rId9">
              <a:alphaModFix/>
            </a:blip>
            <a:srcRect b="0" l="0" r="0" t="0"/>
            <a:stretch/>
          </p:blipFill>
          <p:spPr>
            <a:xfrm>
              <a:off x="8522044" y="2726244"/>
              <a:ext cx="118686" cy="118955"/>
            </a:xfrm>
            <a:prstGeom prst="rect">
              <a:avLst/>
            </a:prstGeom>
            <a:noFill/>
            <a:ln>
              <a:noFill/>
            </a:ln>
          </p:spPr>
        </p:pic>
        <p:sp>
          <p:nvSpPr>
            <p:cNvPr id="343" name="Google Shape;343;g1ed3cfea732_0_562"/>
            <p:cNvSpPr/>
            <p:nvPr/>
          </p:nvSpPr>
          <p:spPr>
            <a:xfrm>
              <a:off x="8451465" y="2654236"/>
              <a:ext cx="260350" cy="426085"/>
            </a:xfrm>
            <a:custGeom>
              <a:rect b="b" l="l" r="r" t="t"/>
              <a:pathLst>
                <a:path extrusionOk="0" h="426085" w="260350">
                  <a:moveTo>
                    <a:pt x="129922" y="0"/>
                  </a:moveTo>
                  <a:lnTo>
                    <a:pt x="68865" y="15183"/>
                  </a:lnTo>
                  <a:lnTo>
                    <a:pt x="21861" y="57603"/>
                  </a:lnTo>
                  <a:lnTo>
                    <a:pt x="0" y="116771"/>
                  </a:lnTo>
                  <a:lnTo>
                    <a:pt x="253" y="148468"/>
                  </a:lnTo>
                  <a:lnTo>
                    <a:pt x="8120" y="179696"/>
                  </a:lnTo>
                  <a:lnTo>
                    <a:pt x="67459" y="311181"/>
                  </a:lnTo>
                  <a:lnTo>
                    <a:pt x="118679" y="418874"/>
                  </a:lnTo>
                  <a:lnTo>
                    <a:pt x="120552" y="423257"/>
                  </a:lnTo>
                  <a:lnTo>
                    <a:pt x="124925" y="425761"/>
                  </a:lnTo>
                  <a:lnTo>
                    <a:pt x="129922" y="425761"/>
                  </a:lnTo>
                  <a:lnTo>
                    <a:pt x="134919" y="425761"/>
                  </a:lnTo>
                  <a:lnTo>
                    <a:pt x="139291" y="423257"/>
                  </a:lnTo>
                  <a:lnTo>
                    <a:pt x="141165" y="418874"/>
                  </a:lnTo>
                  <a:lnTo>
                    <a:pt x="192385" y="311181"/>
                  </a:lnTo>
                  <a:lnTo>
                    <a:pt x="251724" y="179696"/>
                  </a:lnTo>
                  <a:lnTo>
                    <a:pt x="259591" y="148468"/>
                  </a:lnTo>
                  <a:lnTo>
                    <a:pt x="259844" y="116771"/>
                  </a:lnTo>
                  <a:lnTo>
                    <a:pt x="252603" y="86013"/>
                  </a:lnTo>
                  <a:lnTo>
                    <a:pt x="237982" y="57603"/>
                  </a:lnTo>
                  <a:lnTo>
                    <a:pt x="216882" y="33282"/>
                  </a:lnTo>
                  <a:lnTo>
                    <a:pt x="190979" y="15183"/>
                  </a:lnTo>
                  <a:lnTo>
                    <a:pt x="161563" y="3893"/>
                  </a:lnTo>
                  <a:lnTo>
                    <a:pt x="129922"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4" name="Google Shape;344;g1ed3cfea732_0_562"/>
            <p:cNvPicPr preferRelativeResize="0"/>
            <p:nvPr/>
          </p:nvPicPr>
          <p:blipFill rotWithShape="1">
            <a:blip r:embed="rId10">
              <a:alphaModFix/>
            </a:blip>
            <a:srcRect b="0" l="0" r="0" t="0"/>
            <a:stretch/>
          </p:blipFill>
          <p:spPr>
            <a:xfrm>
              <a:off x="7487109" y="2473281"/>
              <a:ext cx="711682" cy="178358"/>
            </a:xfrm>
            <a:prstGeom prst="rect">
              <a:avLst/>
            </a:prstGeom>
            <a:noFill/>
            <a:ln>
              <a:noFill/>
            </a:ln>
          </p:spPr>
        </p:pic>
        <p:sp>
          <p:nvSpPr>
            <p:cNvPr id="345" name="Google Shape;345;g1ed3cfea732_0_562"/>
            <p:cNvSpPr/>
            <p:nvPr/>
          </p:nvSpPr>
          <p:spPr>
            <a:xfrm>
              <a:off x="8217484" y="2569273"/>
              <a:ext cx="62229" cy="31750"/>
            </a:xfrm>
            <a:custGeom>
              <a:rect b="b" l="l" r="r" t="t"/>
              <a:pathLst>
                <a:path extrusionOk="0" h="31750" w="62229">
                  <a:moveTo>
                    <a:pt x="61620" y="0"/>
                  </a:moveTo>
                  <a:lnTo>
                    <a:pt x="0" y="0"/>
                  </a:lnTo>
                  <a:lnTo>
                    <a:pt x="0" y="31369"/>
                  </a:lnTo>
                  <a:lnTo>
                    <a:pt x="61620" y="31369"/>
                  </a:lnTo>
                  <a:lnTo>
                    <a:pt x="61620" y="0"/>
                  </a:lnTo>
                  <a:close/>
                </a:path>
              </a:pathLst>
            </a:custGeom>
            <a:solidFill>
              <a:srgbClr val="5B9BD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6" name="Google Shape;346;g1ed3cfea732_0_562"/>
            <p:cNvSpPr/>
            <p:nvPr/>
          </p:nvSpPr>
          <p:spPr>
            <a:xfrm>
              <a:off x="8217484" y="2569273"/>
              <a:ext cx="62229" cy="31750"/>
            </a:xfrm>
            <a:custGeom>
              <a:rect b="b" l="l" r="r" t="t"/>
              <a:pathLst>
                <a:path extrusionOk="0" h="31750" w="62229">
                  <a:moveTo>
                    <a:pt x="0" y="0"/>
                  </a:moveTo>
                  <a:lnTo>
                    <a:pt x="61620" y="0"/>
                  </a:lnTo>
                  <a:lnTo>
                    <a:pt x="61620" y="31369"/>
                  </a:lnTo>
                  <a:lnTo>
                    <a:pt x="0" y="3136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7" name="Google Shape;347;g1ed3cfea732_0_562"/>
            <p:cNvSpPr/>
            <p:nvPr/>
          </p:nvSpPr>
          <p:spPr>
            <a:xfrm>
              <a:off x="8286537" y="2479967"/>
              <a:ext cx="243204" cy="164464"/>
            </a:xfrm>
            <a:custGeom>
              <a:rect b="b" l="l" r="r" t="t"/>
              <a:pathLst>
                <a:path extrusionOk="0" h="164464" w="243204">
                  <a:moveTo>
                    <a:pt x="222377" y="131381"/>
                  </a:moveTo>
                  <a:lnTo>
                    <a:pt x="192011" y="131381"/>
                  </a:lnTo>
                  <a:lnTo>
                    <a:pt x="192011" y="164312"/>
                  </a:lnTo>
                  <a:lnTo>
                    <a:pt x="222377" y="164312"/>
                  </a:lnTo>
                  <a:lnTo>
                    <a:pt x="222377" y="131381"/>
                  </a:lnTo>
                  <a:close/>
                </a:path>
                <a:path extrusionOk="0" h="164464" w="243204">
                  <a:moveTo>
                    <a:pt x="222377" y="0"/>
                  </a:moveTo>
                  <a:lnTo>
                    <a:pt x="196024" y="0"/>
                  </a:lnTo>
                  <a:lnTo>
                    <a:pt x="125122" y="103809"/>
                  </a:lnTo>
                  <a:lnTo>
                    <a:pt x="125044" y="131381"/>
                  </a:lnTo>
                  <a:lnTo>
                    <a:pt x="242684" y="131381"/>
                  </a:lnTo>
                  <a:lnTo>
                    <a:pt x="242684" y="103809"/>
                  </a:lnTo>
                  <a:lnTo>
                    <a:pt x="154393" y="103809"/>
                  </a:lnTo>
                  <a:lnTo>
                    <a:pt x="192011" y="47891"/>
                  </a:lnTo>
                  <a:lnTo>
                    <a:pt x="222377" y="47891"/>
                  </a:lnTo>
                  <a:lnTo>
                    <a:pt x="222377" y="0"/>
                  </a:lnTo>
                  <a:close/>
                </a:path>
                <a:path extrusionOk="0" h="164464" w="243204">
                  <a:moveTo>
                    <a:pt x="222377" y="47891"/>
                  </a:moveTo>
                  <a:lnTo>
                    <a:pt x="192011" y="47891"/>
                  </a:lnTo>
                  <a:lnTo>
                    <a:pt x="192011" y="103809"/>
                  </a:lnTo>
                  <a:lnTo>
                    <a:pt x="222377" y="103809"/>
                  </a:lnTo>
                  <a:lnTo>
                    <a:pt x="222377" y="47891"/>
                  </a:lnTo>
                  <a:close/>
                </a:path>
                <a:path extrusionOk="0" h="164464" w="243204">
                  <a:moveTo>
                    <a:pt x="105529" y="26009"/>
                  </a:moveTo>
                  <a:lnTo>
                    <a:pt x="63881" y="26009"/>
                  </a:lnTo>
                  <a:lnTo>
                    <a:pt x="69075" y="27889"/>
                  </a:lnTo>
                  <a:lnTo>
                    <a:pt x="76593" y="35407"/>
                  </a:lnTo>
                  <a:lnTo>
                    <a:pt x="78473" y="40779"/>
                  </a:lnTo>
                  <a:lnTo>
                    <a:pt x="78473" y="54102"/>
                  </a:lnTo>
                  <a:lnTo>
                    <a:pt x="55563" y="84682"/>
                  </a:lnTo>
                  <a:lnTo>
                    <a:pt x="45986" y="93764"/>
                  </a:lnTo>
                  <a:lnTo>
                    <a:pt x="33902" y="105387"/>
                  </a:lnTo>
                  <a:lnTo>
                    <a:pt x="6699" y="140507"/>
                  </a:lnTo>
                  <a:lnTo>
                    <a:pt x="0" y="164312"/>
                  </a:lnTo>
                  <a:lnTo>
                    <a:pt x="109943" y="164312"/>
                  </a:lnTo>
                  <a:lnTo>
                    <a:pt x="109943" y="135178"/>
                  </a:lnTo>
                  <a:lnTo>
                    <a:pt x="47663" y="135178"/>
                  </a:lnTo>
                  <a:lnTo>
                    <a:pt x="49301" y="132346"/>
                  </a:lnTo>
                  <a:lnTo>
                    <a:pt x="72885" y="108394"/>
                  </a:lnTo>
                  <a:lnTo>
                    <a:pt x="79733" y="101981"/>
                  </a:lnTo>
                  <a:lnTo>
                    <a:pt x="108623" y="59931"/>
                  </a:lnTo>
                  <a:lnTo>
                    <a:pt x="109943" y="52920"/>
                  </a:lnTo>
                  <a:lnTo>
                    <a:pt x="109943" y="45542"/>
                  </a:lnTo>
                  <a:lnTo>
                    <a:pt x="109096" y="36418"/>
                  </a:lnTo>
                  <a:lnTo>
                    <a:pt x="108971" y="35877"/>
                  </a:lnTo>
                  <a:lnTo>
                    <a:pt x="106484" y="27714"/>
                  </a:lnTo>
                  <a:lnTo>
                    <a:pt x="105529" y="26009"/>
                  </a:lnTo>
                  <a:close/>
                </a:path>
                <a:path extrusionOk="0" h="164464" w="243204">
                  <a:moveTo>
                    <a:pt x="58039" y="0"/>
                  </a:moveTo>
                  <a:lnTo>
                    <a:pt x="21209" y="11277"/>
                  </a:lnTo>
                  <a:lnTo>
                    <a:pt x="3683" y="48450"/>
                  </a:lnTo>
                  <a:lnTo>
                    <a:pt x="34937" y="51574"/>
                  </a:lnTo>
                  <a:lnTo>
                    <a:pt x="35534" y="42418"/>
                  </a:lnTo>
                  <a:lnTo>
                    <a:pt x="37757" y="35877"/>
                  </a:lnTo>
                  <a:lnTo>
                    <a:pt x="45504" y="27990"/>
                  </a:lnTo>
                  <a:lnTo>
                    <a:pt x="50711" y="26009"/>
                  </a:lnTo>
                  <a:lnTo>
                    <a:pt x="105529" y="26009"/>
                  </a:lnTo>
                  <a:lnTo>
                    <a:pt x="102158" y="19992"/>
                  </a:lnTo>
                  <a:lnTo>
                    <a:pt x="96100" y="13068"/>
                  </a:lnTo>
                  <a:lnTo>
                    <a:pt x="88535" y="7350"/>
                  </a:lnTo>
                  <a:lnTo>
                    <a:pt x="79670" y="3267"/>
                  </a:lnTo>
                  <a:lnTo>
                    <a:pt x="69504" y="816"/>
                  </a:lnTo>
                  <a:lnTo>
                    <a:pt x="58039" y="0"/>
                  </a:lnTo>
                  <a:close/>
                </a:path>
              </a:pathLst>
            </a:custGeom>
            <a:solidFill>
              <a:srgbClr val="5B9BD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8" name="Google Shape;348;g1ed3cfea732_0_562"/>
            <p:cNvSpPr/>
            <p:nvPr/>
          </p:nvSpPr>
          <p:spPr>
            <a:xfrm>
              <a:off x="8286537" y="2479967"/>
              <a:ext cx="243204" cy="164464"/>
            </a:xfrm>
            <a:custGeom>
              <a:rect b="b" l="l" r="r" t="t"/>
              <a:pathLst>
                <a:path extrusionOk="0" h="164464" w="243204">
                  <a:moveTo>
                    <a:pt x="192011" y="47891"/>
                  </a:moveTo>
                  <a:lnTo>
                    <a:pt x="154393" y="103809"/>
                  </a:lnTo>
                  <a:lnTo>
                    <a:pt x="192011" y="103809"/>
                  </a:lnTo>
                  <a:lnTo>
                    <a:pt x="192011" y="47891"/>
                  </a:lnTo>
                  <a:close/>
                </a:path>
                <a:path extrusionOk="0" h="164464" w="243204">
                  <a:moveTo>
                    <a:pt x="196024" y="0"/>
                  </a:moveTo>
                  <a:lnTo>
                    <a:pt x="222377" y="0"/>
                  </a:lnTo>
                  <a:lnTo>
                    <a:pt x="222377" y="103809"/>
                  </a:lnTo>
                  <a:lnTo>
                    <a:pt x="242684" y="103809"/>
                  </a:lnTo>
                  <a:lnTo>
                    <a:pt x="242684" y="131381"/>
                  </a:lnTo>
                  <a:lnTo>
                    <a:pt x="222377" y="131381"/>
                  </a:lnTo>
                  <a:lnTo>
                    <a:pt x="222377" y="164312"/>
                  </a:lnTo>
                  <a:lnTo>
                    <a:pt x="192011" y="164312"/>
                  </a:lnTo>
                  <a:lnTo>
                    <a:pt x="192011" y="131381"/>
                  </a:lnTo>
                  <a:lnTo>
                    <a:pt x="125044" y="131381"/>
                  </a:lnTo>
                  <a:lnTo>
                    <a:pt x="125044" y="103924"/>
                  </a:lnTo>
                  <a:lnTo>
                    <a:pt x="196024" y="0"/>
                  </a:lnTo>
                  <a:close/>
                </a:path>
                <a:path extrusionOk="0" h="164464" w="243204">
                  <a:moveTo>
                    <a:pt x="58039" y="0"/>
                  </a:moveTo>
                  <a:lnTo>
                    <a:pt x="96100" y="13068"/>
                  </a:lnTo>
                  <a:lnTo>
                    <a:pt x="109943" y="45542"/>
                  </a:lnTo>
                  <a:lnTo>
                    <a:pt x="109943" y="52920"/>
                  </a:lnTo>
                  <a:lnTo>
                    <a:pt x="108623" y="59931"/>
                  </a:lnTo>
                  <a:lnTo>
                    <a:pt x="105981" y="66586"/>
                  </a:lnTo>
                  <a:lnTo>
                    <a:pt x="103339" y="73253"/>
                  </a:lnTo>
                  <a:lnTo>
                    <a:pt x="72885" y="108394"/>
                  </a:lnTo>
                  <a:lnTo>
                    <a:pt x="66144" y="114631"/>
                  </a:lnTo>
                  <a:lnTo>
                    <a:pt x="60761" y="119721"/>
                  </a:lnTo>
                  <a:lnTo>
                    <a:pt x="47663" y="135178"/>
                  </a:lnTo>
                  <a:lnTo>
                    <a:pt x="109943" y="135178"/>
                  </a:lnTo>
                  <a:lnTo>
                    <a:pt x="109943" y="164312"/>
                  </a:lnTo>
                  <a:lnTo>
                    <a:pt x="0" y="164312"/>
                  </a:lnTo>
                  <a:lnTo>
                    <a:pt x="1340" y="156161"/>
                  </a:lnTo>
                  <a:lnTo>
                    <a:pt x="23995" y="115800"/>
                  </a:lnTo>
                  <a:lnTo>
                    <a:pt x="55563" y="84682"/>
                  </a:lnTo>
                  <a:lnTo>
                    <a:pt x="63092" y="77190"/>
                  </a:lnTo>
                  <a:lnTo>
                    <a:pt x="68569" y="71289"/>
                  </a:lnTo>
                  <a:lnTo>
                    <a:pt x="71996" y="66979"/>
                  </a:lnTo>
                  <a:lnTo>
                    <a:pt x="76314" y="60502"/>
                  </a:lnTo>
                  <a:lnTo>
                    <a:pt x="78473" y="54102"/>
                  </a:lnTo>
                  <a:lnTo>
                    <a:pt x="78473" y="47777"/>
                  </a:lnTo>
                  <a:lnTo>
                    <a:pt x="78473" y="40779"/>
                  </a:lnTo>
                  <a:lnTo>
                    <a:pt x="76593" y="35407"/>
                  </a:lnTo>
                  <a:lnTo>
                    <a:pt x="72834" y="31648"/>
                  </a:lnTo>
                  <a:lnTo>
                    <a:pt x="69075" y="27889"/>
                  </a:lnTo>
                  <a:lnTo>
                    <a:pt x="63881" y="26009"/>
                  </a:lnTo>
                  <a:lnTo>
                    <a:pt x="57264" y="26009"/>
                  </a:lnTo>
                  <a:lnTo>
                    <a:pt x="50711" y="26009"/>
                  </a:lnTo>
                  <a:lnTo>
                    <a:pt x="34937" y="51574"/>
                  </a:lnTo>
                  <a:lnTo>
                    <a:pt x="3683" y="48450"/>
                  </a:lnTo>
                  <a:lnTo>
                    <a:pt x="21209" y="11277"/>
                  </a:lnTo>
                  <a:lnTo>
                    <a:pt x="47449" y="704"/>
                  </a:lnTo>
                  <a:lnTo>
                    <a:pt x="58039"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49" name="Google Shape;349;g1ed3cfea732_0_562"/>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1ed3cfea732_0_583"/>
          <p:cNvPicPr preferRelativeResize="0"/>
          <p:nvPr/>
        </p:nvPicPr>
        <p:blipFill rotWithShape="1">
          <a:blip r:embed="rId3">
            <a:alphaModFix/>
          </a:blip>
          <a:srcRect b="0" l="0" r="0" t="0"/>
          <a:stretch/>
        </p:blipFill>
        <p:spPr>
          <a:xfrm>
            <a:off x="5711952" y="1914144"/>
            <a:ext cx="3203447" cy="4268710"/>
          </a:xfrm>
          <a:prstGeom prst="rect">
            <a:avLst/>
          </a:prstGeom>
          <a:noFill/>
          <a:ln>
            <a:noFill/>
          </a:ln>
        </p:spPr>
      </p:pic>
      <p:grpSp>
        <p:nvGrpSpPr>
          <p:cNvPr id="355" name="Google Shape;355;g1ed3cfea732_0_583"/>
          <p:cNvGrpSpPr/>
          <p:nvPr/>
        </p:nvGrpSpPr>
        <p:grpSpPr>
          <a:xfrm>
            <a:off x="920496" y="2938272"/>
            <a:ext cx="1197863" cy="3218687"/>
            <a:chOff x="920496" y="2938272"/>
            <a:chExt cx="1197863" cy="3218687"/>
          </a:xfrm>
        </p:grpSpPr>
        <p:pic>
          <p:nvPicPr>
            <p:cNvPr id="356" name="Google Shape;356;g1ed3cfea732_0_583"/>
            <p:cNvPicPr preferRelativeResize="0"/>
            <p:nvPr/>
          </p:nvPicPr>
          <p:blipFill rotWithShape="1">
            <a:blip r:embed="rId4">
              <a:alphaModFix/>
            </a:blip>
            <a:srcRect b="0" l="0" r="0" t="0"/>
            <a:stretch/>
          </p:blipFill>
          <p:spPr>
            <a:xfrm>
              <a:off x="920496" y="2938272"/>
              <a:ext cx="1197863" cy="1597151"/>
            </a:xfrm>
            <a:prstGeom prst="rect">
              <a:avLst/>
            </a:prstGeom>
            <a:noFill/>
            <a:ln>
              <a:noFill/>
            </a:ln>
          </p:spPr>
        </p:pic>
        <p:pic>
          <p:nvPicPr>
            <p:cNvPr id="357" name="Google Shape;357;g1ed3cfea732_0_583"/>
            <p:cNvPicPr preferRelativeResize="0"/>
            <p:nvPr/>
          </p:nvPicPr>
          <p:blipFill rotWithShape="1">
            <a:blip r:embed="rId5">
              <a:alphaModFix/>
            </a:blip>
            <a:srcRect b="0" l="0" r="0" t="0"/>
            <a:stretch/>
          </p:blipFill>
          <p:spPr>
            <a:xfrm>
              <a:off x="920496" y="4559808"/>
              <a:ext cx="1197863" cy="1597151"/>
            </a:xfrm>
            <a:prstGeom prst="rect">
              <a:avLst/>
            </a:prstGeom>
            <a:noFill/>
            <a:ln>
              <a:noFill/>
            </a:ln>
          </p:spPr>
        </p:pic>
      </p:grpSp>
      <p:sp>
        <p:nvSpPr>
          <p:cNvPr id="358" name="Google Shape;358;g1ed3cfea732_0_583"/>
          <p:cNvSpPr txBox="1"/>
          <p:nvPr/>
        </p:nvSpPr>
        <p:spPr>
          <a:xfrm>
            <a:off x="456166" y="1578473"/>
            <a:ext cx="4915500" cy="4211700"/>
          </a:xfrm>
          <a:prstGeom prst="rect">
            <a:avLst/>
          </a:prstGeom>
          <a:noFill/>
          <a:ln>
            <a:noFill/>
          </a:ln>
        </p:spPr>
        <p:txBody>
          <a:bodyPr anchorCtr="0" anchor="t" bIns="0" lIns="0" spcFirstLastPara="1" rIns="0" wrap="square" tIns="41275">
            <a:spAutoFit/>
          </a:bodyPr>
          <a:lstStyle/>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Tree Stand Locations/ Access</a:t>
            </a:r>
            <a:endParaRPr sz="1200">
              <a:latin typeface="Arial"/>
              <a:ea typeface="Arial"/>
              <a:cs typeface="Arial"/>
              <a:sym typeface="Arial"/>
            </a:endParaRPr>
          </a:p>
          <a:p>
            <a:pPr indent="-114300" lvl="0" marL="183515" marR="69850" rtl="0" algn="l">
              <a:lnSpc>
                <a:spcPct val="107857"/>
              </a:lnSpc>
              <a:spcBef>
                <a:spcPts val="420"/>
              </a:spcBef>
              <a:spcAft>
                <a:spcPts val="0"/>
              </a:spcAft>
              <a:buClr>
                <a:srgbClr val="001F5F"/>
              </a:buClr>
              <a:buSzPts val="1200"/>
              <a:buFont typeface="Arial"/>
              <a:buChar char="•"/>
            </a:pPr>
            <a:r>
              <a:rPr lang="en-US" sz="1200">
                <a:solidFill>
                  <a:srgbClr val="001F5F"/>
                </a:solidFill>
                <a:latin typeface="Arial"/>
                <a:ea typeface="Arial"/>
                <a:cs typeface="Arial"/>
                <a:sym typeface="Arial"/>
              </a:rPr>
              <a:t>Area D has 2 pre-positioned stands, the Red Stand and the 	Blue Stand</a:t>
            </a:r>
            <a:endParaRPr sz="1200">
              <a:latin typeface="Arial"/>
              <a:ea typeface="Arial"/>
              <a:cs typeface="Arial"/>
              <a:sym typeface="Arial"/>
            </a:endParaRPr>
          </a:p>
          <a:p>
            <a:pPr indent="-114300" lvl="0" marL="183515" marR="309880" rtl="0" algn="l">
              <a:lnSpc>
                <a:spcPct val="107857"/>
              </a:lnSpc>
              <a:spcBef>
                <a:spcPts val="414"/>
              </a:spcBef>
              <a:spcAft>
                <a:spcPts val="0"/>
              </a:spcAft>
              <a:buClr>
                <a:srgbClr val="001F5F"/>
              </a:buClr>
              <a:buSzPts val="1200"/>
              <a:buFont typeface="Arial"/>
              <a:buChar char="•"/>
            </a:pPr>
            <a:r>
              <a:rPr lang="en-US" sz="1200">
                <a:solidFill>
                  <a:srgbClr val="001F5F"/>
                </a:solidFill>
                <a:latin typeface="Arial"/>
                <a:ea typeface="Arial"/>
                <a:cs typeface="Arial"/>
                <a:sym typeface="Arial"/>
              </a:rPr>
              <a:t>Enter hunting area, continue along fence past the yellow 	protective poles until you reach pictured tree (right)</a:t>
            </a:r>
            <a:endParaRPr sz="1200">
              <a:latin typeface="Arial"/>
              <a:ea typeface="Arial"/>
              <a:cs typeface="Arial"/>
              <a:sym typeface="Arial"/>
            </a:endParaRPr>
          </a:p>
          <a:p>
            <a:pPr indent="0" lvl="0" marL="0" rtl="0" algn="l">
              <a:lnSpc>
                <a:spcPct val="100000"/>
              </a:lnSpc>
              <a:spcBef>
                <a:spcPts val="500"/>
              </a:spcBef>
              <a:spcAft>
                <a:spcPts val="0"/>
              </a:spcAft>
              <a:buClr>
                <a:srgbClr val="001F5F"/>
              </a:buClr>
              <a:buSzPts val="1400"/>
              <a:buFont typeface="Arial"/>
              <a:buNone/>
            </a:pPr>
            <a:r>
              <a:t/>
            </a:r>
            <a:endParaRPr sz="1200">
              <a:latin typeface="Arial"/>
              <a:ea typeface="Arial"/>
              <a:cs typeface="Arial"/>
              <a:sym typeface="Arial"/>
            </a:endParaRPr>
          </a:p>
          <a:p>
            <a:pPr indent="0" lvl="0" marL="1899285" rtl="0" algn="l">
              <a:lnSpc>
                <a:spcPct val="100000"/>
              </a:lnSpc>
              <a:spcBef>
                <a:spcPts val="5"/>
              </a:spcBef>
              <a:spcAft>
                <a:spcPts val="0"/>
              </a:spcAft>
              <a:buNone/>
            </a:pPr>
            <a:r>
              <a:rPr lang="en-US" sz="1200">
                <a:solidFill>
                  <a:srgbClr val="001F5F"/>
                </a:solidFill>
                <a:latin typeface="Arial"/>
                <a:ea typeface="Arial"/>
                <a:cs typeface="Arial"/>
                <a:sym typeface="Arial"/>
              </a:rPr>
              <a:t>Red Stand</a:t>
            </a:r>
            <a:endParaRPr sz="1200">
              <a:latin typeface="Arial"/>
              <a:ea typeface="Arial"/>
              <a:cs typeface="Arial"/>
              <a:sym typeface="Arial"/>
            </a:endParaRPr>
          </a:p>
          <a:p>
            <a:pPr indent="-304800" lvl="1" marL="2356485" marR="5080" rtl="0" algn="l">
              <a:lnSpc>
                <a:spcPct val="107857"/>
              </a:lnSpc>
              <a:spcBef>
                <a:spcPts val="825"/>
              </a:spcBef>
              <a:spcAft>
                <a:spcPts val="0"/>
              </a:spcAft>
              <a:buClr>
                <a:srgbClr val="001F5F"/>
              </a:buClr>
              <a:buSzPts val="1200"/>
              <a:buFont typeface="Arial"/>
              <a:buChar char="•"/>
            </a:pPr>
            <a:r>
              <a:rPr lang="en-US" sz="1200">
                <a:solidFill>
                  <a:srgbClr val="001F5F"/>
                </a:solidFill>
                <a:latin typeface="Arial"/>
                <a:ea typeface="Arial"/>
                <a:cs typeface="Arial"/>
                <a:sym typeface="Arial"/>
              </a:rPr>
              <a:t>After dropping into the woods, you will find this stand about 50 yards into the wood line, straight ahead</a:t>
            </a:r>
            <a:endParaRPr sz="1200">
              <a:latin typeface="Arial"/>
              <a:ea typeface="Arial"/>
              <a:cs typeface="Arial"/>
              <a:sym typeface="Arial"/>
            </a:endParaRPr>
          </a:p>
          <a:p>
            <a:pPr indent="0" lvl="1" marL="0" rtl="0" algn="l">
              <a:lnSpc>
                <a:spcPct val="100000"/>
              </a:lnSpc>
              <a:spcBef>
                <a:spcPts val="675"/>
              </a:spcBef>
              <a:spcAft>
                <a:spcPts val="0"/>
              </a:spcAft>
              <a:buClr>
                <a:srgbClr val="001F5F"/>
              </a:buClr>
              <a:buSzPts val="1400"/>
              <a:buFont typeface="Arial"/>
              <a:buNone/>
            </a:pPr>
            <a:r>
              <a:t/>
            </a:r>
            <a:endParaRPr sz="1200">
              <a:latin typeface="Arial"/>
              <a:ea typeface="Arial"/>
              <a:cs typeface="Arial"/>
              <a:sym typeface="Arial"/>
            </a:endParaRPr>
          </a:p>
          <a:p>
            <a:pPr indent="0" lvl="0" marL="1899285" rtl="0" algn="l">
              <a:lnSpc>
                <a:spcPct val="100000"/>
              </a:lnSpc>
              <a:spcBef>
                <a:spcPts val="5"/>
              </a:spcBef>
              <a:spcAft>
                <a:spcPts val="0"/>
              </a:spcAft>
              <a:buNone/>
            </a:pPr>
            <a:r>
              <a:rPr lang="en-US" sz="1200">
                <a:solidFill>
                  <a:srgbClr val="001F5F"/>
                </a:solidFill>
                <a:latin typeface="Arial"/>
                <a:ea typeface="Arial"/>
                <a:cs typeface="Arial"/>
                <a:sym typeface="Arial"/>
              </a:rPr>
              <a:t>Blue Stand</a:t>
            </a:r>
            <a:endParaRPr sz="1200">
              <a:latin typeface="Arial"/>
              <a:ea typeface="Arial"/>
              <a:cs typeface="Arial"/>
              <a:sym typeface="Arial"/>
            </a:endParaRPr>
          </a:p>
          <a:p>
            <a:pPr indent="-304800" lvl="1" marL="2356485" marR="92710" rtl="0" algn="l">
              <a:lnSpc>
                <a:spcPct val="107857"/>
              </a:lnSpc>
              <a:spcBef>
                <a:spcPts val="825"/>
              </a:spcBef>
              <a:spcAft>
                <a:spcPts val="0"/>
              </a:spcAft>
              <a:buClr>
                <a:srgbClr val="001F5F"/>
              </a:buClr>
              <a:buSzPts val="1200"/>
              <a:buFont typeface="Arial"/>
              <a:buChar char="•"/>
            </a:pPr>
            <a:r>
              <a:rPr lang="en-US" sz="1200">
                <a:solidFill>
                  <a:srgbClr val="001F5F"/>
                </a:solidFill>
                <a:latin typeface="Arial"/>
                <a:ea typeface="Arial"/>
                <a:cs typeface="Arial"/>
                <a:sym typeface="Arial"/>
              </a:rPr>
              <a:t>After dropping into the woods, you will walk past the red stand and veer left, following the blue placards. The trail weaves left and right, move slowly.</a:t>
            </a:r>
            <a:endParaRPr sz="1200">
              <a:latin typeface="Arial"/>
              <a:ea typeface="Arial"/>
              <a:cs typeface="Arial"/>
              <a:sym typeface="Arial"/>
            </a:endParaRPr>
          </a:p>
          <a:p>
            <a:pPr indent="-304800" lvl="1" marL="2356485" marR="116204" rtl="0" algn="l">
              <a:lnSpc>
                <a:spcPct val="107857"/>
              </a:lnSpc>
              <a:spcBef>
                <a:spcPts val="10"/>
              </a:spcBef>
              <a:spcAft>
                <a:spcPts val="0"/>
              </a:spcAft>
              <a:buClr>
                <a:srgbClr val="001F5F"/>
              </a:buClr>
              <a:buSzPts val="1200"/>
              <a:buFont typeface="Arial"/>
              <a:buChar char="•"/>
            </a:pPr>
            <a:r>
              <a:rPr lang="en-US" sz="1200">
                <a:solidFill>
                  <a:srgbClr val="001F5F"/>
                </a:solidFill>
                <a:latin typeface="Arial"/>
                <a:ea typeface="Arial"/>
                <a:cs typeface="Arial"/>
                <a:sym typeface="Arial"/>
              </a:rPr>
              <a:t>Go down the drop off to the left into the woods</a:t>
            </a:r>
            <a:endParaRPr sz="1200">
              <a:latin typeface="Arial"/>
              <a:ea typeface="Arial"/>
              <a:cs typeface="Arial"/>
              <a:sym typeface="Arial"/>
            </a:endParaRPr>
          </a:p>
        </p:txBody>
      </p:sp>
      <p:sp>
        <p:nvSpPr>
          <p:cNvPr id="359" name="Google Shape;359;g1ed3cfea732_0_583"/>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360" name="Google Shape;360;g1ed3cfea732_0_583"/>
          <p:cNvSpPr txBox="1"/>
          <p:nvPr>
            <p:ph type="title"/>
          </p:nvPr>
        </p:nvSpPr>
        <p:spPr>
          <a:xfrm>
            <a:off x="2026781" y="13827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361" name="Google Shape;361;g1ed3cfea732_0_583"/>
          <p:cNvSpPr txBox="1"/>
          <p:nvPr/>
        </p:nvSpPr>
        <p:spPr>
          <a:xfrm>
            <a:off x="3219274" y="575374"/>
            <a:ext cx="2702700" cy="822600"/>
          </a:xfrm>
          <a:prstGeom prst="rect">
            <a:avLst/>
          </a:prstGeom>
          <a:noFill/>
          <a:ln>
            <a:noFill/>
          </a:ln>
        </p:spPr>
        <p:txBody>
          <a:bodyPr anchorCtr="0" anchor="t" bIns="0" lIns="0" spcFirstLastPara="1" rIns="0" wrap="square" tIns="53975">
            <a:spAutoFit/>
          </a:bodyPr>
          <a:lstStyle/>
          <a:p>
            <a:pPr indent="248284" lvl="0" marL="12700" marR="5080" rtl="0" algn="l">
              <a:lnSpc>
                <a:spcPct val="107916"/>
              </a:lnSpc>
              <a:spcBef>
                <a:spcPts val="0"/>
              </a:spcBef>
              <a:spcAft>
                <a:spcPts val="0"/>
              </a:spcAft>
              <a:buNone/>
            </a:pPr>
            <a:r>
              <a:rPr b="1" lang="en-US" sz="2400">
                <a:solidFill>
                  <a:srgbClr val="001F5F"/>
                </a:solidFill>
                <a:latin typeface="Arial"/>
                <a:ea typeface="Arial"/>
                <a:cs typeface="Arial"/>
                <a:sym typeface="Arial"/>
              </a:rPr>
              <a:t>Hunting Areas: </a:t>
            </a:r>
            <a:r>
              <a:rPr b="1" lang="en-US" sz="2400">
                <a:solidFill>
                  <a:srgbClr val="5B9BD4"/>
                </a:solidFill>
                <a:latin typeface="Arial"/>
                <a:ea typeface="Arial"/>
                <a:cs typeface="Arial"/>
                <a:sym typeface="Arial"/>
              </a:rPr>
              <a:t>Area D (Gate P-24)</a:t>
            </a:r>
            <a:endParaRPr sz="24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1ed3cfea732_0_594"/>
          <p:cNvSpPr txBox="1"/>
          <p:nvPr/>
        </p:nvSpPr>
        <p:spPr>
          <a:xfrm>
            <a:off x="737374" y="1902854"/>
            <a:ext cx="6231300" cy="4273800"/>
          </a:xfrm>
          <a:prstGeom prst="rect">
            <a:avLst/>
          </a:prstGeom>
          <a:noFill/>
          <a:ln>
            <a:noFill/>
          </a:ln>
        </p:spPr>
        <p:txBody>
          <a:bodyPr anchorCtr="0" anchor="t" bIns="0" lIns="0" spcFirstLastPara="1" rIns="0" wrap="square" tIns="44450">
            <a:spAutoFit/>
          </a:bodyPr>
          <a:lstStyle/>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Questions about the SJAFB Hunting Program/ Sportsman’s Cards:</a:t>
            </a:r>
            <a:endParaRPr sz="1200">
              <a:latin typeface="Arial"/>
              <a:ea typeface="Arial"/>
              <a:cs typeface="Arial"/>
              <a:sym typeface="Arial"/>
            </a:endParaRPr>
          </a:p>
          <a:p>
            <a:pPr indent="0" lvl="0" marL="469900" marR="4420870" rtl="0" algn="l">
              <a:lnSpc>
                <a:spcPct val="141666"/>
              </a:lnSpc>
              <a:spcBef>
                <a:spcPts val="90"/>
              </a:spcBef>
              <a:spcAft>
                <a:spcPts val="0"/>
              </a:spcAft>
              <a:buNone/>
            </a:pPr>
            <a:r>
              <a:rPr lang="en-US" sz="1200">
                <a:solidFill>
                  <a:srgbClr val="001F5F"/>
                </a:solidFill>
                <a:latin typeface="Arial"/>
                <a:ea typeface="Arial"/>
                <a:cs typeface="Arial"/>
                <a:sym typeface="Arial"/>
              </a:rPr>
              <a:t>Outdoor Recreation (919) 722-1104</a:t>
            </a:r>
            <a:endParaRPr sz="1200">
              <a:latin typeface="Arial"/>
              <a:ea typeface="Arial"/>
              <a:cs typeface="Arial"/>
              <a:sym typeface="Arial"/>
            </a:endParaRPr>
          </a:p>
          <a:p>
            <a:pPr indent="0" lvl="0" marL="469900" rtl="0" algn="l">
              <a:lnSpc>
                <a:spcPct val="100000"/>
              </a:lnSpc>
              <a:spcBef>
                <a:spcPts val="160"/>
              </a:spcBef>
              <a:spcAft>
                <a:spcPts val="0"/>
              </a:spcAft>
              <a:buNone/>
            </a:pPr>
            <a:r>
              <a:rPr lang="en-US" sz="1200" u="sng">
                <a:solidFill>
                  <a:srgbClr val="001F5F"/>
                </a:solidFill>
                <a:latin typeface="Arial"/>
                <a:ea typeface="Arial"/>
                <a:cs typeface="Arial"/>
                <a:sym typeface="Arial"/>
                <a:hlinkClick r:id="rId3">
                  <a:extLst>
                    <a:ext uri="{A12FA001-AC4F-418D-AE19-62706E023703}">
                      <ahyp:hlinkClr val="tx"/>
                    </a:ext>
                  </a:extLst>
                </a:hlinkClick>
              </a:rPr>
              <a:t>OutdoorRecreationSJAFB@gmail.com</a:t>
            </a:r>
            <a:endParaRPr sz="1200">
              <a:latin typeface="Arial"/>
              <a:ea typeface="Arial"/>
              <a:cs typeface="Arial"/>
              <a:sym typeface="Arial"/>
            </a:endParaRPr>
          </a:p>
          <a:p>
            <a:pPr indent="0" lvl="0" marL="0" rtl="0" algn="l">
              <a:lnSpc>
                <a:spcPct val="100000"/>
              </a:lnSpc>
              <a:spcBef>
                <a:spcPts val="575"/>
              </a:spcBef>
              <a:spcAft>
                <a:spcPts val="0"/>
              </a:spcAft>
              <a:buNone/>
            </a:pPr>
            <a:r>
              <a:t/>
            </a:r>
            <a:endParaRPr sz="1200">
              <a:latin typeface="Arial"/>
              <a:ea typeface="Arial"/>
              <a:cs typeface="Arial"/>
              <a:sym typeface="Arial"/>
            </a:endParaRPr>
          </a:p>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Questions about Hunting Area Keys/ Drop-Arm Gate Codes:</a:t>
            </a:r>
            <a:endParaRPr sz="1200">
              <a:latin typeface="Arial"/>
              <a:ea typeface="Arial"/>
              <a:cs typeface="Arial"/>
              <a:sym typeface="Arial"/>
            </a:endParaRPr>
          </a:p>
          <a:p>
            <a:pPr indent="0" lvl="0" marL="469900" rtl="0" algn="l">
              <a:lnSpc>
                <a:spcPct val="100000"/>
              </a:lnSpc>
              <a:spcBef>
                <a:spcPts val="250"/>
              </a:spcBef>
              <a:spcAft>
                <a:spcPts val="0"/>
              </a:spcAft>
              <a:buNone/>
            </a:pPr>
            <a:r>
              <a:rPr lang="en-US" sz="1200">
                <a:solidFill>
                  <a:srgbClr val="001F5F"/>
                </a:solidFill>
                <a:latin typeface="Arial"/>
                <a:ea typeface="Arial"/>
                <a:cs typeface="Arial"/>
                <a:sym typeface="Arial"/>
              </a:rPr>
              <a:t>4SFS Armory</a:t>
            </a:r>
            <a:endParaRPr sz="1200">
              <a:latin typeface="Arial"/>
              <a:ea typeface="Arial"/>
              <a:cs typeface="Arial"/>
              <a:sym typeface="Arial"/>
            </a:endParaRPr>
          </a:p>
          <a:p>
            <a:pPr indent="0" lvl="0" marL="469900" rtl="0" algn="l">
              <a:lnSpc>
                <a:spcPct val="100000"/>
              </a:lnSpc>
              <a:spcBef>
                <a:spcPts val="660"/>
              </a:spcBef>
              <a:spcAft>
                <a:spcPts val="0"/>
              </a:spcAft>
              <a:buNone/>
            </a:pPr>
            <a:r>
              <a:rPr lang="en-US" sz="1200">
                <a:solidFill>
                  <a:srgbClr val="001F5F"/>
                </a:solidFill>
                <a:latin typeface="Arial"/>
                <a:ea typeface="Arial"/>
                <a:cs typeface="Arial"/>
                <a:sym typeface="Arial"/>
              </a:rPr>
              <a:t>919-722-2506</a:t>
            </a:r>
            <a:endParaRPr sz="1200">
              <a:latin typeface="Arial"/>
              <a:ea typeface="Arial"/>
              <a:cs typeface="Arial"/>
              <a:sym typeface="Arial"/>
            </a:endParaRPr>
          </a:p>
          <a:p>
            <a:pPr indent="0" lvl="0" marL="0" rtl="0" algn="l">
              <a:lnSpc>
                <a:spcPct val="100000"/>
              </a:lnSpc>
              <a:spcBef>
                <a:spcPts val="565"/>
              </a:spcBef>
              <a:spcAft>
                <a:spcPts val="0"/>
              </a:spcAft>
              <a:buNone/>
            </a:pPr>
            <a:r>
              <a:t/>
            </a:r>
            <a:endParaRPr sz="1200">
              <a:latin typeface="Arial"/>
              <a:ea typeface="Arial"/>
              <a:cs typeface="Arial"/>
              <a:sym typeface="Arial"/>
            </a:endParaRPr>
          </a:p>
          <a:p>
            <a:pPr indent="0" lvl="0" marL="12700" rtl="0" algn="l">
              <a:lnSpc>
                <a:spcPct val="100000"/>
              </a:lnSpc>
              <a:spcBef>
                <a:spcPts val="0"/>
              </a:spcBef>
              <a:spcAft>
                <a:spcPts val="0"/>
              </a:spcAft>
              <a:buNone/>
            </a:pPr>
            <a:r>
              <a:rPr b="1" lang="en-US" sz="1200">
                <a:solidFill>
                  <a:srgbClr val="001F5F"/>
                </a:solidFill>
                <a:latin typeface="Arial"/>
                <a:ea typeface="Arial"/>
                <a:cs typeface="Arial"/>
                <a:sym typeface="Arial"/>
              </a:rPr>
              <a:t>Questions about the SJAFB Integrated Natural Resources Management Plan (INRMP):</a:t>
            </a:r>
            <a:endParaRPr sz="1200">
              <a:latin typeface="Arial"/>
              <a:ea typeface="Arial"/>
              <a:cs typeface="Arial"/>
              <a:sym typeface="Arial"/>
            </a:endParaRPr>
          </a:p>
          <a:p>
            <a:pPr indent="0" lvl="0" marL="469900" marR="3850003" rtl="0" algn="l">
              <a:lnSpc>
                <a:spcPct val="117500"/>
              </a:lnSpc>
              <a:spcBef>
                <a:spcPts val="15"/>
              </a:spcBef>
              <a:spcAft>
                <a:spcPts val="0"/>
              </a:spcAft>
              <a:buNone/>
            </a:pPr>
            <a:r>
              <a:rPr lang="en-US" sz="1200">
                <a:solidFill>
                  <a:srgbClr val="001F5F"/>
                </a:solidFill>
                <a:latin typeface="Arial"/>
                <a:ea typeface="Arial"/>
                <a:cs typeface="Arial"/>
                <a:sym typeface="Arial"/>
              </a:rPr>
              <a:t>Natural Resources Manager Robert Montgomery</a:t>
            </a:r>
            <a:endParaRPr sz="1200">
              <a:latin typeface="Arial"/>
              <a:ea typeface="Arial"/>
              <a:cs typeface="Arial"/>
              <a:sym typeface="Arial"/>
            </a:endParaRPr>
          </a:p>
          <a:p>
            <a:pPr indent="0" lvl="0" marL="469900" rtl="0" algn="l">
              <a:lnSpc>
                <a:spcPct val="100000"/>
              </a:lnSpc>
              <a:spcBef>
                <a:spcPts val="250"/>
              </a:spcBef>
              <a:spcAft>
                <a:spcPts val="0"/>
              </a:spcAft>
              <a:buNone/>
            </a:pPr>
            <a:r>
              <a:rPr lang="en-US" sz="1200">
                <a:solidFill>
                  <a:srgbClr val="001F5F"/>
                </a:solidFill>
                <a:latin typeface="Arial"/>
                <a:ea typeface="Arial"/>
                <a:cs typeface="Arial"/>
                <a:sym typeface="Arial"/>
              </a:rPr>
              <a:t>(919) 722-1011</a:t>
            </a:r>
            <a:endParaRPr sz="1200">
              <a:latin typeface="Arial"/>
              <a:ea typeface="Arial"/>
              <a:cs typeface="Arial"/>
              <a:sym typeface="Arial"/>
            </a:endParaRPr>
          </a:p>
          <a:p>
            <a:pPr indent="0" lvl="0" marL="469900" rtl="0" algn="l">
              <a:lnSpc>
                <a:spcPct val="100000"/>
              </a:lnSpc>
              <a:spcBef>
                <a:spcPts val="265"/>
              </a:spcBef>
              <a:spcAft>
                <a:spcPts val="0"/>
              </a:spcAft>
              <a:buNone/>
            </a:pPr>
            <a:r>
              <a:rPr lang="en-US" sz="1200" u="sng">
                <a:solidFill>
                  <a:srgbClr val="001F5F"/>
                </a:solidFill>
                <a:latin typeface="Arial"/>
                <a:ea typeface="Arial"/>
                <a:cs typeface="Arial"/>
                <a:sym typeface="Arial"/>
                <a:hlinkClick r:id="rId4">
                  <a:extLst>
                    <a:ext uri="{A12FA001-AC4F-418D-AE19-62706E023703}">
                      <ahyp:hlinkClr val="tx"/>
                    </a:ext>
                  </a:extLst>
                </a:hlinkClick>
              </a:rPr>
              <a:t>robert.montgomery.1@us.af.mil</a:t>
            </a:r>
            <a:endParaRPr sz="1200">
              <a:latin typeface="Arial"/>
              <a:ea typeface="Arial"/>
              <a:cs typeface="Arial"/>
              <a:sym typeface="Arial"/>
            </a:endParaRPr>
          </a:p>
          <a:p>
            <a:pPr indent="0" lvl="0" marL="0" rtl="0" algn="l">
              <a:lnSpc>
                <a:spcPct val="100000"/>
              </a:lnSpc>
              <a:spcBef>
                <a:spcPts val="305"/>
              </a:spcBef>
              <a:spcAft>
                <a:spcPts val="0"/>
              </a:spcAft>
              <a:buNone/>
            </a:pPr>
            <a:r>
              <a:t/>
            </a:r>
            <a:endParaRPr sz="1200">
              <a:latin typeface="Arial"/>
              <a:ea typeface="Arial"/>
              <a:cs typeface="Arial"/>
              <a:sym typeface="Arial"/>
            </a:endParaRPr>
          </a:p>
          <a:p>
            <a:pPr indent="-457200" lvl="0" marL="469265" marR="1415415" rtl="0" algn="l">
              <a:lnSpc>
                <a:spcPct val="117800"/>
              </a:lnSpc>
              <a:spcBef>
                <a:spcPts val="0"/>
              </a:spcBef>
              <a:spcAft>
                <a:spcPts val="0"/>
              </a:spcAft>
              <a:buNone/>
            </a:pPr>
            <a:r>
              <a:rPr b="1" lang="en-US" sz="1200">
                <a:solidFill>
                  <a:srgbClr val="001F5F"/>
                </a:solidFill>
                <a:latin typeface="Arial"/>
                <a:ea typeface="Arial"/>
                <a:cs typeface="Arial"/>
                <a:sym typeface="Arial"/>
              </a:rPr>
              <a:t>Questions about North Carolina Big Game Hunting Licenses: </a:t>
            </a:r>
            <a:r>
              <a:rPr lang="en-US" sz="1200">
                <a:solidFill>
                  <a:srgbClr val="001F5F"/>
                </a:solidFill>
                <a:latin typeface="Arial"/>
                <a:ea typeface="Arial"/>
                <a:cs typeface="Arial"/>
                <a:sym typeface="Arial"/>
              </a:rPr>
              <a:t>North Carolina Wildlife Resource Commission </a:t>
            </a:r>
            <a:r>
              <a:rPr lang="en-US" sz="1200" u="sng">
                <a:solidFill>
                  <a:srgbClr val="0562C1"/>
                </a:solidFill>
                <a:latin typeface="Arial"/>
                <a:ea typeface="Arial"/>
                <a:cs typeface="Arial"/>
                <a:sym typeface="Arial"/>
                <a:hlinkClick r:id="rId5">
                  <a:extLst>
                    <a:ext uri="{A12FA001-AC4F-418D-AE19-62706E023703}">
                      <ahyp:hlinkClr val="tx"/>
                    </a:ext>
                  </a:extLst>
                </a:hlinkClick>
              </a:rPr>
              <a:t>www.ncwildlife.org/Licensing/Hunting-Fishing-Trapping-Licenses</a:t>
            </a:r>
            <a:r>
              <a:rPr lang="en-US" sz="1200">
                <a:solidFill>
                  <a:srgbClr val="0562C1"/>
                </a:solidFill>
                <a:latin typeface="Arial"/>
                <a:ea typeface="Arial"/>
                <a:cs typeface="Arial"/>
                <a:sym typeface="Arial"/>
              </a:rPr>
              <a:t> </a:t>
            </a:r>
            <a:r>
              <a:rPr lang="en-US" sz="1200">
                <a:solidFill>
                  <a:srgbClr val="001F5F"/>
                </a:solidFill>
                <a:latin typeface="Arial"/>
                <a:ea typeface="Arial"/>
                <a:cs typeface="Arial"/>
                <a:sym typeface="Arial"/>
              </a:rPr>
              <a:t>833-950-0575</a:t>
            </a:r>
            <a:endParaRPr sz="1200">
              <a:latin typeface="Arial"/>
              <a:ea typeface="Arial"/>
              <a:cs typeface="Arial"/>
              <a:sym typeface="Arial"/>
            </a:endParaRPr>
          </a:p>
        </p:txBody>
      </p:sp>
      <p:sp>
        <p:nvSpPr>
          <p:cNvPr id="367" name="Google Shape;367;g1ed3cfea732_0_594"/>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368" name="Google Shape;368;g1ed3cfea732_0_594"/>
          <p:cNvSpPr txBox="1"/>
          <p:nvPr/>
        </p:nvSpPr>
        <p:spPr>
          <a:xfrm>
            <a:off x="2375374" y="861124"/>
            <a:ext cx="4394100" cy="949800"/>
          </a:xfrm>
          <a:prstGeom prst="rect">
            <a:avLst/>
          </a:prstGeom>
          <a:noFill/>
          <a:ln>
            <a:noFill/>
          </a:ln>
        </p:spPr>
        <p:txBody>
          <a:bodyPr anchorCtr="0" anchor="t" bIns="0" lIns="0" spcFirstLastPara="1" rIns="0" wrap="square" tIns="12050">
            <a:spAutoFit/>
          </a:bodyPr>
          <a:lstStyle/>
          <a:p>
            <a:pPr indent="0" lvl="0" marL="12700" rtl="0" algn="ctr">
              <a:lnSpc>
                <a:spcPct val="100000"/>
              </a:lnSpc>
              <a:spcBef>
                <a:spcPts val="0"/>
              </a:spcBef>
              <a:spcAft>
                <a:spcPts val="0"/>
              </a:spcAft>
              <a:buNone/>
            </a:pPr>
            <a:r>
              <a:rPr b="1" lang="en-US" sz="2800">
                <a:solidFill>
                  <a:srgbClr val="001F5F"/>
                </a:solidFill>
              </a:rPr>
              <a:t>Points of Contact</a:t>
            </a:r>
            <a:endParaRPr sz="2800">
              <a:latin typeface="Arial"/>
              <a:ea typeface="Arial"/>
              <a:cs typeface="Arial"/>
              <a:sym typeface="Arial"/>
            </a:endParaRPr>
          </a:p>
          <a:p>
            <a:pPr indent="0" lvl="0" marL="1225550" rtl="0" algn="l">
              <a:lnSpc>
                <a:spcPct val="100000"/>
              </a:lnSpc>
              <a:spcBef>
                <a:spcPts val="1550"/>
              </a:spcBef>
              <a:spcAft>
                <a:spcPts val="0"/>
              </a:spcAft>
              <a:buNone/>
            </a:pPr>
            <a:r>
              <a:rPr b="1" lang="en-US" sz="2000" u="sng">
                <a:solidFill>
                  <a:srgbClr val="001F5F"/>
                </a:solidFill>
                <a:latin typeface="Arial"/>
                <a:ea typeface="Arial"/>
                <a:cs typeface="Arial"/>
                <a:sym typeface="Arial"/>
              </a:rPr>
              <a:t>QUESTIONS?</a:t>
            </a:r>
            <a:endParaRPr sz="2000">
              <a:latin typeface="Arial"/>
              <a:ea typeface="Arial"/>
              <a:cs typeface="Arial"/>
              <a:sym typeface="Arial"/>
            </a:endParaRPr>
          </a:p>
        </p:txBody>
      </p:sp>
      <p:sp>
        <p:nvSpPr>
          <p:cNvPr id="369" name="Google Shape;369;g1ed3cfea732_0_594"/>
          <p:cNvSpPr txBox="1"/>
          <p:nvPr>
            <p:ph type="title"/>
          </p:nvPr>
        </p:nvSpPr>
        <p:spPr>
          <a:xfrm>
            <a:off x="2026781" y="29067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ed3cfea732_0_337"/>
          <p:cNvSpPr txBox="1"/>
          <p:nvPr>
            <p:ph type="title"/>
          </p:nvPr>
        </p:nvSpPr>
        <p:spPr>
          <a:xfrm>
            <a:off x="1766119" y="74212"/>
            <a:ext cx="5611800" cy="1221000"/>
          </a:xfrm>
          <a:prstGeom prst="rect">
            <a:avLst/>
          </a:prstGeom>
          <a:noFill/>
          <a:ln>
            <a:noFill/>
          </a:ln>
        </p:spPr>
        <p:txBody>
          <a:bodyPr anchorCtr="0" anchor="t" bIns="0" lIns="0" spcFirstLastPara="1" rIns="0" wrap="square" tIns="290075">
            <a:spAutoFit/>
          </a:bodyPr>
          <a:lstStyle/>
          <a:p>
            <a:pPr indent="0" lvl="0" marL="3175" rtl="0" algn="ctr">
              <a:lnSpc>
                <a:spcPct val="100000"/>
              </a:lnSpc>
              <a:spcBef>
                <a:spcPts val="0"/>
              </a:spcBef>
              <a:spcAft>
                <a:spcPts val="0"/>
              </a:spcAft>
              <a:buNone/>
            </a:pPr>
            <a:r>
              <a:rPr lang="en-US" u="sng"/>
              <a:t>ODR HUNTING PROGRAM</a:t>
            </a:r>
            <a:endParaRPr/>
          </a:p>
          <a:p>
            <a:pPr indent="0" lvl="0" marL="3175" rtl="0" algn="ctr">
              <a:lnSpc>
                <a:spcPct val="100000"/>
              </a:lnSpc>
              <a:spcBef>
                <a:spcPts val="395"/>
              </a:spcBef>
              <a:spcAft>
                <a:spcPts val="0"/>
              </a:spcAft>
              <a:buNone/>
            </a:pPr>
            <a:r>
              <a:rPr lang="en-US" sz="2400"/>
              <a:t>Hunting Seasons</a:t>
            </a:r>
            <a:endParaRPr sz="2400"/>
          </a:p>
        </p:txBody>
      </p:sp>
      <p:sp>
        <p:nvSpPr>
          <p:cNvPr id="85" name="Google Shape;85;g1ed3cfea732_0_337"/>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86" name="Google Shape;86;g1ed3cfea732_0_337"/>
          <p:cNvSpPr txBox="1"/>
          <p:nvPr/>
        </p:nvSpPr>
        <p:spPr>
          <a:xfrm>
            <a:off x="768333" y="1875615"/>
            <a:ext cx="7604100" cy="3769500"/>
          </a:xfrm>
          <a:prstGeom prst="rect">
            <a:avLst/>
          </a:prstGeom>
          <a:noFill/>
          <a:ln>
            <a:noFill/>
          </a:ln>
        </p:spPr>
        <p:txBody>
          <a:bodyPr anchorCtr="0" anchor="t" bIns="0" lIns="0" spcFirstLastPara="1" rIns="0" wrap="square" tIns="39350">
            <a:spAutoFit/>
          </a:bodyPr>
          <a:lstStyle/>
          <a:p>
            <a:pPr indent="-1024255" lvl="0" marL="1036318" marR="5080" rtl="0" algn="l">
              <a:lnSpc>
                <a:spcPct val="108125"/>
              </a:lnSpc>
              <a:spcBef>
                <a:spcPts val="0"/>
              </a:spcBef>
              <a:spcAft>
                <a:spcPts val="0"/>
              </a:spcAft>
              <a:buNone/>
            </a:pPr>
            <a:r>
              <a:rPr lang="en-US" sz="1600">
                <a:solidFill>
                  <a:srgbClr val="001F5F"/>
                </a:solidFill>
                <a:latin typeface="Arial"/>
                <a:ea typeface="Arial"/>
                <a:cs typeface="Arial"/>
                <a:sym typeface="Arial"/>
              </a:rPr>
              <a:t>Hunting is permitted during designated seasons in accordance with (IAW) applicable North Carolina hunting rules and seasons and as augmented.</a:t>
            </a:r>
            <a:endParaRPr sz="1600">
              <a:latin typeface="Arial"/>
              <a:ea typeface="Arial"/>
              <a:cs typeface="Arial"/>
              <a:sym typeface="Arial"/>
            </a:endParaRPr>
          </a:p>
          <a:p>
            <a:pPr indent="0" lvl="0" marL="0" rtl="0" algn="l">
              <a:lnSpc>
                <a:spcPct val="100000"/>
              </a:lnSpc>
              <a:spcBef>
                <a:spcPts val="1265"/>
              </a:spcBef>
              <a:spcAft>
                <a:spcPts val="0"/>
              </a:spcAft>
              <a:buNone/>
            </a:pPr>
            <a:r>
              <a:t/>
            </a:r>
            <a:endParaRPr sz="1600">
              <a:latin typeface="Arial"/>
              <a:ea typeface="Arial"/>
              <a:cs typeface="Arial"/>
              <a:sym typeface="Arial"/>
            </a:endParaRPr>
          </a:p>
          <a:p>
            <a:pPr indent="0" lvl="0" marL="123825" rtl="0" algn="l">
              <a:lnSpc>
                <a:spcPct val="100000"/>
              </a:lnSpc>
              <a:spcBef>
                <a:spcPts val="0"/>
              </a:spcBef>
              <a:spcAft>
                <a:spcPts val="0"/>
              </a:spcAft>
              <a:buNone/>
            </a:pPr>
            <a:r>
              <a:rPr b="1" lang="en-US" sz="1600">
                <a:solidFill>
                  <a:srgbClr val="001F5F"/>
                </a:solidFill>
                <a:latin typeface="Arial"/>
                <a:ea typeface="Arial"/>
                <a:cs typeface="Arial"/>
                <a:sym typeface="Arial"/>
              </a:rPr>
              <a:t>Hunters may only harvest animals during the appropriate season:</a:t>
            </a:r>
            <a:endParaRPr sz="1600">
              <a:latin typeface="Arial"/>
              <a:ea typeface="Arial"/>
              <a:cs typeface="Arial"/>
              <a:sym typeface="Arial"/>
            </a:endParaRPr>
          </a:p>
          <a:p>
            <a:pPr indent="-160655" lvl="0" marL="467358" rtl="0" algn="l">
              <a:lnSpc>
                <a:spcPct val="114062"/>
              </a:lnSpc>
              <a:spcBef>
                <a:spcPts val="550"/>
              </a:spcBef>
              <a:spcAft>
                <a:spcPts val="0"/>
              </a:spcAft>
              <a:buClr>
                <a:srgbClr val="001F5F"/>
              </a:buClr>
              <a:buSzPts val="1600"/>
              <a:buFont typeface="Arial"/>
              <a:buChar char="•"/>
            </a:pPr>
            <a:r>
              <a:rPr b="1" lang="en-US" sz="1600">
                <a:solidFill>
                  <a:srgbClr val="001F5F"/>
                </a:solidFill>
                <a:latin typeface="Calibri"/>
                <a:ea typeface="Calibri"/>
                <a:cs typeface="Calibri"/>
                <a:sym typeface="Calibri"/>
              </a:rPr>
              <a:t>Coyote and Feral Hog Season</a:t>
            </a:r>
            <a:endParaRPr sz="1600">
              <a:latin typeface="Calibri"/>
              <a:ea typeface="Calibri"/>
              <a:cs typeface="Calibri"/>
              <a:sym typeface="Calibri"/>
            </a:endParaRPr>
          </a:p>
          <a:p>
            <a:pPr indent="-179069" lvl="1" marL="810260" rtl="0" algn="l">
              <a:lnSpc>
                <a:spcPct val="114062"/>
              </a:lnSpc>
              <a:spcBef>
                <a:spcPts val="0"/>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September 1, 2023 - August 31, 2024</a:t>
            </a:r>
            <a:endParaRPr sz="1600">
              <a:latin typeface="Calibri"/>
              <a:ea typeface="Calibri"/>
              <a:cs typeface="Calibri"/>
              <a:sym typeface="Calibri"/>
            </a:endParaRPr>
          </a:p>
          <a:p>
            <a:pPr indent="-184784" lvl="0" marL="466725" rtl="0" algn="l">
              <a:lnSpc>
                <a:spcPct val="100000"/>
              </a:lnSpc>
              <a:spcBef>
                <a:spcPts val="204"/>
              </a:spcBef>
              <a:spcAft>
                <a:spcPts val="0"/>
              </a:spcAft>
              <a:buClr>
                <a:srgbClr val="001F5F"/>
              </a:buClr>
              <a:buSzPts val="1600"/>
              <a:buFont typeface="Arial"/>
              <a:buChar char="•"/>
            </a:pPr>
            <a:r>
              <a:rPr b="1" lang="en-US" sz="1600">
                <a:solidFill>
                  <a:srgbClr val="001F5F"/>
                </a:solidFill>
                <a:latin typeface="Calibri"/>
                <a:ea typeface="Calibri"/>
                <a:cs typeface="Calibri"/>
                <a:sym typeface="Calibri"/>
              </a:rPr>
              <a:t>Deer Season</a:t>
            </a:r>
            <a:endParaRPr sz="1600">
              <a:latin typeface="Calibri"/>
              <a:ea typeface="Calibri"/>
              <a:cs typeface="Calibri"/>
              <a:sym typeface="Calibri"/>
            </a:endParaRPr>
          </a:p>
          <a:p>
            <a:pPr indent="-198119" lvl="1" marL="809625" rtl="0" algn="l">
              <a:lnSpc>
                <a:spcPct val="100000"/>
              </a:lnSpc>
              <a:spcBef>
                <a:spcPts val="215"/>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Archery: September 9-29, 2023</a:t>
            </a:r>
            <a:endParaRPr sz="1600">
              <a:latin typeface="Calibri"/>
              <a:ea typeface="Calibri"/>
              <a:cs typeface="Calibri"/>
              <a:sym typeface="Calibri"/>
            </a:endParaRPr>
          </a:p>
          <a:p>
            <a:pPr indent="-198119" lvl="1" marL="809625" rtl="0" algn="l">
              <a:lnSpc>
                <a:spcPct val="100000"/>
              </a:lnSpc>
              <a:spcBef>
                <a:spcPts val="20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Blackpowder: September 30- October 13, 2023</a:t>
            </a:r>
            <a:endParaRPr sz="1600">
              <a:latin typeface="Calibri"/>
              <a:ea typeface="Calibri"/>
              <a:cs typeface="Calibri"/>
              <a:sym typeface="Calibri"/>
            </a:endParaRPr>
          </a:p>
          <a:p>
            <a:pPr indent="-198119" lvl="1" marL="809625" rtl="0" algn="l">
              <a:lnSpc>
                <a:spcPct val="100000"/>
              </a:lnSpc>
              <a:spcBef>
                <a:spcPts val="20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Gun: October 14, 2023 – January 1, 2024</a:t>
            </a:r>
            <a:endParaRPr sz="1600">
              <a:latin typeface="Calibri"/>
              <a:ea typeface="Calibri"/>
              <a:cs typeface="Calibri"/>
              <a:sym typeface="Calibri"/>
            </a:endParaRPr>
          </a:p>
          <a:p>
            <a:pPr indent="-184784" lvl="0" marL="466725" rtl="0" algn="l">
              <a:lnSpc>
                <a:spcPct val="100000"/>
              </a:lnSpc>
              <a:spcBef>
                <a:spcPts val="215"/>
              </a:spcBef>
              <a:spcAft>
                <a:spcPts val="0"/>
              </a:spcAft>
              <a:buClr>
                <a:srgbClr val="001F5F"/>
              </a:buClr>
              <a:buSzPts val="1600"/>
              <a:buFont typeface="Arial"/>
              <a:buChar char="•"/>
            </a:pPr>
            <a:r>
              <a:rPr b="1" lang="en-US" sz="1600">
                <a:solidFill>
                  <a:srgbClr val="001F5F"/>
                </a:solidFill>
                <a:latin typeface="Calibri"/>
                <a:ea typeface="Calibri"/>
                <a:cs typeface="Calibri"/>
                <a:sym typeface="Calibri"/>
              </a:rPr>
              <a:t>Turkey Season </a:t>
            </a:r>
            <a:r>
              <a:rPr lang="en-US" sz="1600">
                <a:solidFill>
                  <a:srgbClr val="001F5F"/>
                </a:solidFill>
                <a:latin typeface="Calibri"/>
                <a:ea typeface="Calibri"/>
                <a:cs typeface="Calibri"/>
                <a:sym typeface="Calibri"/>
              </a:rPr>
              <a:t>(Wild Turkey – male or bearded turkey only)</a:t>
            </a:r>
            <a:endParaRPr sz="1600">
              <a:latin typeface="Calibri"/>
              <a:ea typeface="Calibri"/>
              <a:cs typeface="Calibri"/>
              <a:sym typeface="Calibri"/>
            </a:endParaRPr>
          </a:p>
          <a:p>
            <a:pPr indent="-198119" lvl="1" marL="809625" rtl="0" algn="l">
              <a:lnSpc>
                <a:spcPct val="100000"/>
              </a:lnSpc>
              <a:spcBef>
                <a:spcPts val="20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Youth-only Season: April 6-12, 2024</a:t>
            </a:r>
            <a:endParaRPr sz="1600">
              <a:latin typeface="Calibri"/>
              <a:ea typeface="Calibri"/>
              <a:cs typeface="Calibri"/>
              <a:sym typeface="Calibri"/>
            </a:endParaRPr>
          </a:p>
          <a:p>
            <a:pPr indent="-198119" lvl="1" marL="809625" rtl="0" algn="l">
              <a:lnSpc>
                <a:spcPct val="100000"/>
              </a:lnSpc>
              <a:spcBef>
                <a:spcPts val="204"/>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Spring Season: April 13 – May 11, 2024</a:t>
            </a:r>
            <a:endParaRPr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ed3cfea732_0_343"/>
          <p:cNvSpPr txBox="1"/>
          <p:nvPr>
            <p:ph type="title"/>
          </p:nvPr>
        </p:nvSpPr>
        <p:spPr>
          <a:xfrm>
            <a:off x="1927255" y="282576"/>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u="sng"/>
              <a:t>ODR HUNTING PROGRAM</a:t>
            </a:r>
            <a:endParaRPr/>
          </a:p>
        </p:txBody>
      </p:sp>
      <p:sp>
        <p:nvSpPr>
          <p:cNvPr id="92" name="Google Shape;92;g1ed3cfea732_0_343"/>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93" name="Google Shape;93;g1ed3cfea732_0_343"/>
          <p:cNvSpPr txBox="1"/>
          <p:nvPr/>
        </p:nvSpPr>
        <p:spPr>
          <a:xfrm>
            <a:off x="707300" y="1661975"/>
            <a:ext cx="5705400" cy="2067300"/>
          </a:xfrm>
          <a:prstGeom prst="rect">
            <a:avLst/>
          </a:prstGeom>
          <a:noFill/>
          <a:ln>
            <a:noFill/>
          </a:ln>
        </p:spPr>
        <p:txBody>
          <a:bodyPr anchorCtr="0" anchor="t" bIns="0" lIns="0" spcFirstLastPara="1" rIns="0" wrap="square" tIns="90150">
            <a:spAutoFit/>
          </a:bodyPr>
          <a:lstStyle/>
          <a:p>
            <a:pPr indent="0" lvl="0" marL="184785" rtl="0" algn="l">
              <a:lnSpc>
                <a:spcPct val="100000"/>
              </a:lnSpc>
              <a:spcBef>
                <a:spcPts val="0"/>
              </a:spcBef>
              <a:spcAft>
                <a:spcPts val="0"/>
              </a:spcAft>
              <a:buNone/>
            </a:pPr>
            <a:r>
              <a:rPr b="1" lang="en-US" sz="1600">
                <a:solidFill>
                  <a:srgbClr val="001F5F"/>
                </a:solidFill>
                <a:latin typeface="Arial"/>
                <a:ea typeface="Arial"/>
                <a:cs typeface="Arial"/>
                <a:sym typeface="Arial"/>
              </a:rPr>
              <a:t>Eligible Personnel</a:t>
            </a:r>
            <a:r>
              <a:rPr lang="en-US" sz="1600">
                <a:solidFill>
                  <a:srgbClr val="001F5F"/>
                </a:solidFill>
                <a:latin typeface="Arial"/>
                <a:ea typeface="Arial"/>
                <a:cs typeface="Arial"/>
                <a:sym typeface="Arial"/>
              </a:rPr>
              <a:t>:</a:t>
            </a:r>
            <a:endParaRPr sz="1600">
              <a:latin typeface="Arial"/>
              <a:ea typeface="Arial"/>
              <a:cs typeface="Arial"/>
              <a:sym typeface="Arial"/>
            </a:endParaRPr>
          </a:p>
          <a:p>
            <a:pPr indent="-330835" lvl="0" marL="469900" rtl="0" algn="l">
              <a:lnSpc>
                <a:spcPct val="114062"/>
              </a:lnSpc>
              <a:spcBef>
                <a:spcPts val="615"/>
              </a:spcBef>
              <a:spcAft>
                <a:spcPts val="0"/>
              </a:spcAft>
              <a:buClr>
                <a:srgbClr val="001F5F"/>
              </a:buClr>
              <a:buSzPts val="1600"/>
              <a:buFont typeface="Arial"/>
              <a:buChar char="•"/>
            </a:pPr>
            <a:r>
              <a:rPr lang="en-US" sz="1600">
                <a:solidFill>
                  <a:srgbClr val="001F5F"/>
                </a:solidFill>
                <a:latin typeface="Arial"/>
                <a:ea typeface="Arial"/>
                <a:cs typeface="Arial"/>
                <a:sym typeface="Arial"/>
              </a:rPr>
              <a:t>Active duty</a:t>
            </a:r>
            <a:endParaRPr sz="1600">
              <a:latin typeface="Arial"/>
              <a:ea typeface="Arial"/>
              <a:cs typeface="Arial"/>
              <a:sym typeface="Arial"/>
            </a:endParaRPr>
          </a:p>
          <a:p>
            <a:pPr indent="-330835" lvl="0" marL="469900" rtl="0" algn="l">
              <a:lnSpc>
                <a:spcPct val="108125"/>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Retirees</a:t>
            </a:r>
            <a:endParaRPr sz="1600">
              <a:latin typeface="Arial"/>
              <a:ea typeface="Arial"/>
              <a:cs typeface="Arial"/>
              <a:sym typeface="Arial"/>
            </a:endParaRPr>
          </a:p>
          <a:p>
            <a:pPr indent="-330835" lvl="0" marL="469900" rtl="0" algn="l">
              <a:lnSpc>
                <a:spcPct val="108125"/>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DoD civilian personnel assigned to SJAFB</a:t>
            </a:r>
            <a:endParaRPr sz="1600">
              <a:latin typeface="Arial"/>
              <a:ea typeface="Arial"/>
              <a:cs typeface="Arial"/>
              <a:sym typeface="Arial"/>
            </a:endParaRPr>
          </a:p>
          <a:p>
            <a:pPr indent="-330835" lvl="0" marL="469900" rtl="0" algn="l">
              <a:lnSpc>
                <a:spcPct val="114062"/>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Dependents of the above eligible personnel</a:t>
            </a:r>
            <a:endParaRPr sz="1600">
              <a:latin typeface="Arial"/>
              <a:ea typeface="Arial"/>
              <a:cs typeface="Arial"/>
              <a:sym typeface="Arial"/>
            </a:endParaRPr>
          </a:p>
          <a:p>
            <a:pPr indent="0" lvl="0" marL="0" rtl="0" algn="l">
              <a:lnSpc>
                <a:spcPct val="100000"/>
              </a:lnSpc>
              <a:spcBef>
                <a:spcPts val="495"/>
              </a:spcBef>
              <a:spcAft>
                <a:spcPts val="0"/>
              </a:spcAft>
              <a:buNone/>
            </a:pPr>
            <a:r>
              <a:t/>
            </a:r>
            <a:endParaRPr sz="1600">
              <a:latin typeface="Arial"/>
              <a:ea typeface="Arial"/>
              <a:cs typeface="Arial"/>
              <a:sym typeface="Arial"/>
            </a:endParaRPr>
          </a:p>
          <a:p>
            <a:pPr indent="0" lvl="0" marL="12700" rtl="0" algn="l">
              <a:lnSpc>
                <a:spcPct val="100000"/>
              </a:lnSpc>
              <a:spcBef>
                <a:spcPts val="5"/>
              </a:spcBef>
              <a:spcAft>
                <a:spcPts val="0"/>
              </a:spcAft>
              <a:buNone/>
            </a:pPr>
            <a:r>
              <a:rPr b="1" lang="en-US" sz="1600">
                <a:solidFill>
                  <a:srgbClr val="001F5F"/>
                </a:solidFill>
                <a:latin typeface="Arial"/>
                <a:ea typeface="Arial"/>
                <a:cs typeface="Arial"/>
                <a:sym typeface="Arial"/>
              </a:rPr>
              <a:t>Valid DOD ID Card is REQUIRED at the time of registration.</a:t>
            </a:r>
            <a:endParaRPr sz="1600">
              <a:latin typeface="Arial"/>
              <a:ea typeface="Arial"/>
              <a:cs typeface="Arial"/>
              <a:sym typeface="Arial"/>
            </a:endParaRPr>
          </a:p>
        </p:txBody>
      </p:sp>
      <p:sp>
        <p:nvSpPr>
          <p:cNvPr id="94" name="Google Shape;94;g1ed3cfea732_0_343"/>
          <p:cNvSpPr txBox="1"/>
          <p:nvPr/>
        </p:nvSpPr>
        <p:spPr>
          <a:xfrm>
            <a:off x="3213605" y="926358"/>
            <a:ext cx="27192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400">
                <a:solidFill>
                  <a:srgbClr val="001F5F"/>
                </a:solidFill>
                <a:latin typeface="Arial"/>
                <a:ea typeface="Arial"/>
                <a:cs typeface="Arial"/>
                <a:sym typeface="Arial"/>
              </a:rPr>
              <a:t>Program Eligibility</a:t>
            </a:r>
            <a:endParaRPr sz="2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ed3cfea732_0_350"/>
          <p:cNvSpPr txBox="1"/>
          <p:nvPr>
            <p:ph type="title"/>
          </p:nvPr>
        </p:nvSpPr>
        <p:spPr>
          <a:xfrm>
            <a:off x="1927255" y="355221"/>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u="sng"/>
              <a:t>ODR HUNTING PROGRAM</a:t>
            </a:r>
            <a:endParaRPr/>
          </a:p>
        </p:txBody>
      </p:sp>
      <p:sp>
        <p:nvSpPr>
          <p:cNvPr id="100" name="Google Shape;100;g1ed3cfea732_0_350"/>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01" name="Google Shape;101;g1ed3cfea732_0_350"/>
          <p:cNvSpPr txBox="1"/>
          <p:nvPr/>
        </p:nvSpPr>
        <p:spPr>
          <a:xfrm>
            <a:off x="707374" y="1626493"/>
            <a:ext cx="7206000" cy="2253900"/>
          </a:xfrm>
          <a:prstGeom prst="rect">
            <a:avLst/>
          </a:prstGeom>
          <a:noFill/>
          <a:ln>
            <a:noFill/>
          </a:ln>
        </p:spPr>
        <p:txBody>
          <a:bodyPr anchorCtr="0" anchor="t" bIns="0" lIns="0" spcFirstLastPara="1" rIns="0" wrap="square" tIns="90150">
            <a:spAutoFit/>
          </a:bodyPr>
          <a:lstStyle/>
          <a:p>
            <a:pPr indent="0" lvl="0" marL="12700" rtl="0" algn="l">
              <a:lnSpc>
                <a:spcPct val="100000"/>
              </a:lnSpc>
              <a:spcBef>
                <a:spcPts val="0"/>
              </a:spcBef>
              <a:spcAft>
                <a:spcPts val="0"/>
              </a:spcAft>
              <a:buNone/>
            </a:pPr>
            <a:r>
              <a:rPr b="1" lang="en-US" sz="1600">
                <a:solidFill>
                  <a:srgbClr val="001F5F"/>
                </a:solidFill>
                <a:latin typeface="Arial"/>
                <a:ea typeface="Arial"/>
                <a:cs typeface="Arial"/>
                <a:sym typeface="Arial"/>
              </a:rPr>
              <a:t>Requirements for all hunters (18 years or older) on SJAFB:</a:t>
            </a:r>
            <a:endParaRPr sz="1600">
              <a:latin typeface="Arial"/>
              <a:ea typeface="Arial"/>
              <a:cs typeface="Arial"/>
              <a:sym typeface="Arial"/>
            </a:endParaRPr>
          </a:p>
          <a:p>
            <a:pPr indent="-172720" lvl="0" marL="185420" rtl="0" algn="l">
              <a:lnSpc>
                <a:spcPct val="100000"/>
              </a:lnSpc>
              <a:spcBef>
                <a:spcPts val="615"/>
              </a:spcBef>
              <a:spcAft>
                <a:spcPts val="0"/>
              </a:spcAft>
              <a:buClr>
                <a:srgbClr val="001F5F"/>
              </a:buClr>
              <a:buSzPts val="1600"/>
              <a:buFont typeface="Arial"/>
              <a:buChar char="•"/>
            </a:pPr>
            <a:r>
              <a:rPr lang="en-US" sz="1600">
                <a:solidFill>
                  <a:srgbClr val="001F5F"/>
                </a:solidFill>
                <a:latin typeface="Arial"/>
                <a:ea typeface="Arial"/>
                <a:cs typeface="Arial"/>
                <a:sym typeface="Arial"/>
              </a:rPr>
              <a:t>Meet Eligibility Requirements</a:t>
            </a:r>
            <a:endParaRPr sz="1600">
              <a:latin typeface="Arial"/>
              <a:ea typeface="Arial"/>
              <a:cs typeface="Arial"/>
              <a:sym typeface="Arial"/>
            </a:endParaRPr>
          </a:p>
          <a:p>
            <a:pPr indent="-172720" lvl="0" marL="185420" rtl="0" algn="l">
              <a:lnSpc>
                <a:spcPct val="100000"/>
              </a:lnSpc>
              <a:spcBef>
                <a:spcPts val="610"/>
              </a:spcBef>
              <a:spcAft>
                <a:spcPts val="0"/>
              </a:spcAft>
              <a:buClr>
                <a:srgbClr val="001F5F"/>
              </a:buClr>
              <a:buSzPts val="1600"/>
              <a:buFont typeface="Arial"/>
              <a:buChar char="•"/>
            </a:pPr>
            <a:r>
              <a:rPr lang="en-US" sz="1600">
                <a:solidFill>
                  <a:srgbClr val="001F5F"/>
                </a:solidFill>
                <a:latin typeface="Arial"/>
                <a:ea typeface="Arial"/>
                <a:cs typeface="Arial"/>
                <a:sym typeface="Arial"/>
              </a:rPr>
              <a:t>North Carolina Big Game Hunting License</a:t>
            </a:r>
            <a:endParaRPr sz="1600">
              <a:latin typeface="Arial"/>
              <a:ea typeface="Arial"/>
              <a:cs typeface="Arial"/>
              <a:sym typeface="Arial"/>
            </a:endParaRPr>
          </a:p>
          <a:p>
            <a:pPr indent="-172720" lvl="0" marL="185420" rtl="0" algn="l">
              <a:lnSpc>
                <a:spcPct val="100000"/>
              </a:lnSpc>
              <a:spcBef>
                <a:spcPts val="600"/>
              </a:spcBef>
              <a:spcAft>
                <a:spcPts val="0"/>
              </a:spcAft>
              <a:buClr>
                <a:srgbClr val="001F5F"/>
              </a:buClr>
              <a:buSzPts val="1600"/>
              <a:buFont typeface="Arial"/>
              <a:buChar char="•"/>
            </a:pPr>
            <a:r>
              <a:rPr lang="en-US" sz="1600">
                <a:solidFill>
                  <a:srgbClr val="001F5F"/>
                </a:solidFill>
                <a:latin typeface="Arial"/>
                <a:ea typeface="Arial"/>
                <a:cs typeface="Arial"/>
                <a:sym typeface="Arial"/>
              </a:rPr>
              <a:t>North Carolina Hunters Education Training Course (</a:t>
            </a:r>
            <a:r>
              <a:rPr lang="en-US" sz="1600" u="sng">
                <a:solidFill>
                  <a:srgbClr val="0562C1"/>
                </a:solidFill>
                <a:latin typeface="Arial"/>
                <a:ea typeface="Arial"/>
                <a:cs typeface="Arial"/>
                <a:sym typeface="Arial"/>
                <a:hlinkClick r:id="rId3">
                  <a:extLst>
                    <a:ext uri="{A12FA001-AC4F-418D-AE19-62706E023703}">
                      <ahyp:hlinkClr val="tx"/>
                    </a:ext>
                  </a:extLst>
                </a:hlinkClick>
              </a:rPr>
              <a:t>Click here</a:t>
            </a:r>
            <a:r>
              <a:rPr lang="en-US" sz="1600">
                <a:solidFill>
                  <a:srgbClr val="001F5F"/>
                </a:solidFill>
                <a:latin typeface="Arial"/>
                <a:ea typeface="Arial"/>
                <a:cs typeface="Arial"/>
                <a:sym typeface="Arial"/>
              </a:rPr>
              <a:t>)</a:t>
            </a:r>
            <a:endParaRPr sz="1600">
              <a:latin typeface="Arial"/>
              <a:ea typeface="Arial"/>
              <a:cs typeface="Arial"/>
              <a:sym typeface="Arial"/>
            </a:endParaRPr>
          </a:p>
          <a:p>
            <a:pPr indent="-172720" lvl="0" marL="185420" rtl="0" algn="l">
              <a:lnSpc>
                <a:spcPct val="100000"/>
              </a:lnSpc>
              <a:spcBef>
                <a:spcPts val="610"/>
              </a:spcBef>
              <a:spcAft>
                <a:spcPts val="0"/>
              </a:spcAft>
              <a:buClr>
                <a:srgbClr val="001F5F"/>
              </a:buClr>
              <a:buSzPts val="1600"/>
              <a:buFont typeface="Arial"/>
              <a:buChar char="•"/>
            </a:pPr>
            <a:r>
              <a:rPr lang="en-US" sz="1600">
                <a:solidFill>
                  <a:srgbClr val="001F5F"/>
                </a:solidFill>
                <a:latin typeface="Arial"/>
                <a:ea typeface="Arial"/>
                <a:cs typeface="Arial"/>
                <a:sym typeface="Arial"/>
              </a:rPr>
              <a:t>SJAFB Outdoor Recreation Annual Sportsman Card</a:t>
            </a:r>
            <a:endParaRPr sz="1600">
              <a:latin typeface="Arial"/>
              <a:ea typeface="Arial"/>
              <a:cs typeface="Arial"/>
              <a:sym typeface="Arial"/>
            </a:endParaRPr>
          </a:p>
          <a:p>
            <a:pPr indent="-172720" lvl="0" marL="184785" marR="5080" rtl="0" algn="l">
              <a:lnSpc>
                <a:spcPct val="108125"/>
              </a:lnSpc>
              <a:spcBef>
                <a:spcPts val="830"/>
              </a:spcBef>
              <a:spcAft>
                <a:spcPts val="0"/>
              </a:spcAft>
              <a:buClr>
                <a:srgbClr val="001F5F"/>
              </a:buClr>
              <a:buSzPts val="1600"/>
              <a:buFont typeface="Arial"/>
              <a:buChar char="•"/>
            </a:pPr>
            <a:r>
              <a:rPr lang="en-US" sz="1600">
                <a:solidFill>
                  <a:srgbClr val="001F5F"/>
                </a:solidFill>
                <a:latin typeface="Arial"/>
                <a:ea typeface="Arial"/>
                <a:cs typeface="Arial"/>
                <a:sym typeface="Arial"/>
              </a:rPr>
              <a:t>Signed annual release, indemnification, hold harmless, and assumption of risk agreement</a:t>
            </a:r>
            <a:endParaRPr sz="1600">
              <a:latin typeface="Arial"/>
              <a:ea typeface="Arial"/>
              <a:cs typeface="Arial"/>
              <a:sym typeface="Arial"/>
            </a:endParaRPr>
          </a:p>
        </p:txBody>
      </p:sp>
      <p:sp>
        <p:nvSpPr>
          <p:cNvPr id="102" name="Google Shape;102;g1ed3cfea732_0_350"/>
          <p:cNvSpPr txBox="1"/>
          <p:nvPr/>
        </p:nvSpPr>
        <p:spPr>
          <a:xfrm>
            <a:off x="2578100" y="999028"/>
            <a:ext cx="39873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400">
                <a:solidFill>
                  <a:srgbClr val="001F5F"/>
                </a:solidFill>
                <a:latin typeface="Arial"/>
                <a:ea typeface="Arial"/>
                <a:cs typeface="Arial"/>
                <a:sym typeface="Arial"/>
              </a:rPr>
              <a:t>Participation Requirements</a:t>
            </a:r>
            <a:endParaRPr sz="2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ed3cfea732_0_357"/>
          <p:cNvSpPr txBox="1"/>
          <p:nvPr>
            <p:ph type="title"/>
          </p:nvPr>
        </p:nvSpPr>
        <p:spPr>
          <a:xfrm>
            <a:off x="1927255" y="300289"/>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u="sng"/>
              <a:t>ODR HUNTING PROGRAM</a:t>
            </a:r>
            <a:endParaRPr/>
          </a:p>
        </p:txBody>
      </p:sp>
      <p:sp>
        <p:nvSpPr>
          <p:cNvPr id="108" name="Google Shape;108;g1ed3cfea732_0_357"/>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09" name="Google Shape;109;g1ed3cfea732_0_357"/>
          <p:cNvSpPr txBox="1"/>
          <p:nvPr/>
        </p:nvSpPr>
        <p:spPr>
          <a:xfrm>
            <a:off x="447349" y="1527434"/>
            <a:ext cx="8224500" cy="3442200"/>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US" sz="1600">
                <a:solidFill>
                  <a:srgbClr val="001F5F"/>
                </a:solidFill>
                <a:latin typeface="Arial"/>
                <a:ea typeface="Arial"/>
                <a:cs typeface="Arial"/>
                <a:sym typeface="Arial"/>
              </a:rPr>
              <a:t>How to obtain your SJAFB Outdoor Recreation Annual Sportsman Card:</a:t>
            </a:r>
            <a:endParaRPr sz="1600">
              <a:latin typeface="Arial"/>
              <a:ea typeface="Arial"/>
              <a:cs typeface="Arial"/>
              <a:sym typeface="Arial"/>
            </a:endParaRPr>
          </a:p>
          <a:p>
            <a:pPr indent="-172720" lvl="0" marL="185420" rtl="0" algn="l">
              <a:lnSpc>
                <a:spcPct val="100000"/>
              </a:lnSpc>
              <a:spcBef>
                <a:spcPts val="600"/>
              </a:spcBef>
              <a:spcAft>
                <a:spcPts val="0"/>
              </a:spcAft>
              <a:buClr>
                <a:srgbClr val="001F5F"/>
              </a:buClr>
              <a:buSzPts val="1600"/>
              <a:buFont typeface="Arial"/>
              <a:buChar char="•"/>
            </a:pPr>
            <a:r>
              <a:rPr lang="en-US" sz="1600">
                <a:solidFill>
                  <a:srgbClr val="001F5F"/>
                </a:solidFill>
                <a:latin typeface="Arial"/>
                <a:ea typeface="Arial"/>
                <a:cs typeface="Arial"/>
                <a:sym typeface="Arial"/>
              </a:rPr>
              <a:t>Review the 2023-2024 Hunting Program Brief</a:t>
            </a:r>
            <a:endParaRPr sz="1600">
              <a:latin typeface="Arial"/>
              <a:ea typeface="Arial"/>
              <a:cs typeface="Arial"/>
              <a:sym typeface="Arial"/>
            </a:endParaRPr>
          </a:p>
          <a:p>
            <a:pPr indent="-172720" lvl="0" marL="185420" rtl="0" algn="l">
              <a:lnSpc>
                <a:spcPct val="100000"/>
              </a:lnSpc>
              <a:spcBef>
                <a:spcPts val="610"/>
              </a:spcBef>
              <a:spcAft>
                <a:spcPts val="0"/>
              </a:spcAft>
              <a:buClr>
                <a:srgbClr val="001F5F"/>
              </a:buClr>
              <a:buSzPts val="1600"/>
              <a:buFont typeface="Arial"/>
              <a:buChar char="•"/>
            </a:pPr>
            <a:r>
              <a:rPr lang="en-US" sz="1600">
                <a:solidFill>
                  <a:srgbClr val="001F5F"/>
                </a:solidFill>
                <a:latin typeface="Arial"/>
                <a:ea typeface="Arial"/>
                <a:cs typeface="Arial"/>
                <a:sym typeface="Arial"/>
              </a:rPr>
              <a:t>Complete and pass the 2023 Annual Sportsman’s Test (</a:t>
            </a:r>
            <a:r>
              <a:rPr lang="en-US" sz="1600" u="sng">
                <a:solidFill>
                  <a:srgbClr val="0562C1"/>
                </a:solidFill>
                <a:latin typeface="Arial"/>
                <a:ea typeface="Arial"/>
                <a:cs typeface="Arial"/>
                <a:sym typeface="Arial"/>
                <a:hlinkClick r:id="rId3">
                  <a:extLst>
                    <a:ext uri="{A12FA001-AC4F-418D-AE19-62706E023703}">
                      <ahyp:hlinkClr val="tx"/>
                    </a:ext>
                  </a:extLst>
                </a:hlinkClick>
              </a:rPr>
              <a:t>Click here</a:t>
            </a:r>
            <a:r>
              <a:rPr lang="en-US" sz="1600">
                <a:solidFill>
                  <a:srgbClr val="001F5F"/>
                </a:solidFill>
                <a:latin typeface="Arial"/>
                <a:ea typeface="Arial"/>
                <a:cs typeface="Arial"/>
                <a:sym typeface="Arial"/>
              </a:rPr>
              <a:t>)</a:t>
            </a:r>
            <a:endParaRPr sz="1600">
              <a:latin typeface="Arial"/>
              <a:ea typeface="Arial"/>
              <a:cs typeface="Arial"/>
              <a:sym typeface="Arial"/>
            </a:endParaRPr>
          </a:p>
          <a:p>
            <a:pPr indent="-160019" lvl="1" marL="527685" marR="5080" rtl="0" algn="l">
              <a:lnSpc>
                <a:spcPct val="108125"/>
              </a:lnSpc>
              <a:spcBef>
                <a:spcPts val="770"/>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Hunters must score 18 points or higher to pass the 2023 Annual Sportsman’s Test. If a hunter scores less than 18 points, they may select “Edit Response” to retake the test until they receive a passing score.</a:t>
            </a:r>
            <a:endParaRPr sz="1600">
              <a:latin typeface="Calibri"/>
              <a:ea typeface="Calibri"/>
              <a:cs typeface="Calibri"/>
              <a:sym typeface="Calibri"/>
            </a:endParaRPr>
          </a:p>
          <a:p>
            <a:pPr indent="-140335" lvl="0" marL="184785" rtl="0" algn="l">
              <a:lnSpc>
                <a:spcPct val="110000"/>
              </a:lnSpc>
              <a:spcBef>
                <a:spcPts val="0"/>
              </a:spcBef>
              <a:spcAft>
                <a:spcPts val="0"/>
              </a:spcAft>
              <a:buClr>
                <a:srgbClr val="001F5F"/>
              </a:buClr>
              <a:buSzPts val="1600"/>
              <a:buFont typeface="Arial"/>
              <a:buChar char="•"/>
            </a:pPr>
            <a:r>
              <a:rPr lang="en-US" sz="1600">
                <a:solidFill>
                  <a:srgbClr val="001F5F"/>
                </a:solidFill>
                <a:latin typeface="Arial"/>
                <a:ea typeface="Arial"/>
                <a:cs typeface="Arial"/>
                <a:sym typeface="Arial"/>
              </a:rPr>
              <a:t>Bring the following documentation with you to Outdoor Recreation:</a:t>
            </a:r>
            <a:endParaRPr sz="1600">
              <a:latin typeface="Arial"/>
              <a:ea typeface="Arial"/>
              <a:cs typeface="Arial"/>
              <a:sym typeface="Arial"/>
            </a:endParaRPr>
          </a:p>
          <a:p>
            <a:pPr indent="-160654" lvl="1" marL="528320" rtl="0" algn="l">
              <a:lnSpc>
                <a:spcPct val="100000"/>
              </a:lnSpc>
              <a:spcBef>
                <a:spcPts val="550"/>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DOD ID Card (for proof of eligibility)</a:t>
            </a:r>
            <a:endParaRPr sz="1600">
              <a:latin typeface="Calibri"/>
              <a:ea typeface="Calibri"/>
              <a:cs typeface="Calibri"/>
              <a:sym typeface="Calibri"/>
            </a:endParaRPr>
          </a:p>
          <a:p>
            <a:pPr indent="-160654" lvl="1" marL="528320" rtl="0" algn="l">
              <a:lnSpc>
                <a:spcPct val="100000"/>
              </a:lnSpc>
              <a:spcBef>
                <a:spcPts val="600"/>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North Carolina Big Game Hunting License</a:t>
            </a:r>
            <a:endParaRPr sz="1600">
              <a:latin typeface="Calibri"/>
              <a:ea typeface="Calibri"/>
              <a:cs typeface="Calibri"/>
              <a:sym typeface="Calibri"/>
            </a:endParaRPr>
          </a:p>
          <a:p>
            <a:pPr indent="-160654" lvl="1" marL="528320" rtl="0" algn="l">
              <a:lnSpc>
                <a:spcPct val="100000"/>
              </a:lnSpc>
              <a:spcBef>
                <a:spcPts val="615"/>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Proof of Completion: North Carolina Hunters Education Training Course (</a:t>
            </a:r>
            <a:r>
              <a:rPr lang="en-US" sz="1600" u="sng">
                <a:solidFill>
                  <a:srgbClr val="0562C1"/>
                </a:solidFill>
                <a:latin typeface="Calibri"/>
                <a:ea typeface="Calibri"/>
                <a:cs typeface="Calibri"/>
                <a:sym typeface="Calibri"/>
                <a:hlinkClick r:id="rId4">
                  <a:extLst>
                    <a:ext uri="{A12FA001-AC4F-418D-AE19-62706E023703}">
                      <ahyp:hlinkClr val="tx"/>
                    </a:ext>
                  </a:extLst>
                </a:hlinkClick>
              </a:rPr>
              <a:t>Click here</a:t>
            </a:r>
            <a:r>
              <a:rPr lang="en-US" sz="1600">
                <a:solidFill>
                  <a:srgbClr val="001F5F"/>
                </a:solidFill>
                <a:latin typeface="Calibri"/>
                <a:ea typeface="Calibri"/>
                <a:cs typeface="Calibri"/>
                <a:sym typeface="Calibri"/>
              </a:rPr>
              <a:t>)</a:t>
            </a:r>
            <a:endParaRPr sz="1600">
              <a:latin typeface="Calibri"/>
              <a:ea typeface="Calibri"/>
              <a:cs typeface="Calibri"/>
              <a:sym typeface="Calibri"/>
            </a:endParaRPr>
          </a:p>
          <a:p>
            <a:pPr indent="-160654" lvl="1" marL="528320" rtl="0" algn="l">
              <a:lnSpc>
                <a:spcPct val="100000"/>
              </a:lnSpc>
              <a:spcBef>
                <a:spcPts val="610"/>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Payment Method for $10 Sportsman's Card Fee</a:t>
            </a:r>
            <a:endParaRPr sz="1600">
              <a:latin typeface="Calibri"/>
              <a:ea typeface="Calibri"/>
              <a:cs typeface="Calibri"/>
              <a:sym typeface="Calibri"/>
            </a:endParaRPr>
          </a:p>
        </p:txBody>
      </p:sp>
      <p:sp>
        <p:nvSpPr>
          <p:cNvPr id="110" name="Google Shape;110;g1ed3cfea732_0_357"/>
          <p:cNvSpPr txBox="1"/>
          <p:nvPr/>
        </p:nvSpPr>
        <p:spPr>
          <a:xfrm>
            <a:off x="2689318" y="904582"/>
            <a:ext cx="37662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400">
                <a:solidFill>
                  <a:srgbClr val="001F5F"/>
                </a:solidFill>
                <a:latin typeface="Arial"/>
                <a:ea typeface="Arial"/>
                <a:cs typeface="Arial"/>
                <a:sym typeface="Arial"/>
              </a:rPr>
              <a:t>Annual Sportsman’s Card</a:t>
            </a:r>
            <a:endParaRPr sz="2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g1ed3cfea732_0_364"/>
          <p:cNvGrpSpPr/>
          <p:nvPr/>
        </p:nvGrpSpPr>
        <p:grpSpPr>
          <a:xfrm>
            <a:off x="635508" y="2086355"/>
            <a:ext cx="7935467" cy="3220212"/>
            <a:chOff x="635508" y="2086355"/>
            <a:chExt cx="7935467" cy="3220212"/>
          </a:xfrm>
        </p:grpSpPr>
        <p:pic>
          <p:nvPicPr>
            <p:cNvPr id="116" name="Google Shape;116;g1ed3cfea732_0_364"/>
            <p:cNvPicPr preferRelativeResize="0"/>
            <p:nvPr/>
          </p:nvPicPr>
          <p:blipFill rotWithShape="1">
            <a:blip r:embed="rId3">
              <a:alphaModFix/>
            </a:blip>
            <a:srcRect b="0" l="0" r="0" t="0"/>
            <a:stretch/>
          </p:blipFill>
          <p:spPr>
            <a:xfrm>
              <a:off x="635508" y="2086355"/>
              <a:ext cx="1751075" cy="1717547"/>
            </a:xfrm>
            <a:prstGeom prst="rect">
              <a:avLst/>
            </a:prstGeom>
            <a:noFill/>
            <a:ln>
              <a:noFill/>
            </a:ln>
          </p:spPr>
        </p:pic>
        <p:pic>
          <p:nvPicPr>
            <p:cNvPr id="117" name="Google Shape;117;g1ed3cfea732_0_364"/>
            <p:cNvPicPr preferRelativeResize="0"/>
            <p:nvPr/>
          </p:nvPicPr>
          <p:blipFill rotWithShape="1">
            <a:blip r:embed="rId4">
              <a:alphaModFix/>
            </a:blip>
            <a:srcRect b="0" l="0" r="0" t="0"/>
            <a:stretch/>
          </p:blipFill>
          <p:spPr>
            <a:xfrm>
              <a:off x="2386584" y="2086356"/>
              <a:ext cx="3523487" cy="3220211"/>
            </a:xfrm>
            <a:prstGeom prst="rect">
              <a:avLst/>
            </a:prstGeom>
            <a:noFill/>
            <a:ln>
              <a:noFill/>
            </a:ln>
          </p:spPr>
        </p:pic>
        <p:pic>
          <p:nvPicPr>
            <p:cNvPr id="118" name="Google Shape;118;g1ed3cfea732_0_364"/>
            <p:cNvPicPr preferRelativeResize="0"/>
            <p:nvPr/>
          </p:nvPicPr>
          <p:blipFill rotWithShape="1">
            <a:blip r:embed="rId5">
              <a:alphaModFix/>
            </a:blip>
            <a:srcRect b="0" l="0" r="0" t="0"/>
            <a:stretch/>
          </p:blipFill>
          <p:spPr>
            <a:xfrm>
              <a:off x="635508" y="3803904"/>
              <a:ext cx="1751074" cy="1502663"/>
            </a:xfrm>
            <a:prstGeom prst="rect">
              <a:avLst/>
            </a:prstGeom>
            <a:noFill/>
            <a:ln>
              <a:noFill/>
            </a:ln>
          </p:spPr>
        </p:pic>
        <p:pic>
          <p:nvPicPr>
            <p:cNvPr id="119" name="Google Shape;119;g1ed3cfea732_0_364"/>
            <p:cNvPicPr preferRelativeResize="0"/>
            <p:nvPr/>
          </p:nvPicPr>
          <p:blipFill rotWithShape="1">
            <a:blip r:embed="rId6">
              <a:alphaModFix/>
            </a:blip>
            <a:srcRect b="0" l="0" r="0" t="0"/>
            <a:stretch/>
          </p:blipFill>
          <p:spPr>
            <a:xfrm>
              <a:off x="5910072" y="2086355"/>
              <a:ext cx="2660902" cy="3220212"/>
            </a:xfrm>
            <a:prstGeom prst="rect">
              <a:avLst/>
            </a:prstGeom>
            <a:noFill/>
            <a:ln>
              <a:noFill/>
            </a:ln>
          </p:spPr>
        </p:pic>
      </p:grpSp>
      <p:sp>
        <p:nvSpPr>
          <p:cNvPr id="120" name="Google Shape;120;g1ed3cfea732_0_364"/>
          <p:cNvSpPr txBox="1"/>
          <p:nvPr/>
        </p:nvSpPr>
        <p:spPr>
          <a:xfrm>
            <a:off x="948107" y="5348649"/>
            <a:ext cx="7288500" cy="628800"/>
          </a:xfrm>
          <a:prstGeom prst="rect">
            <a:avLst/>
          </a:prstGeom>
          <a:noFill/>
          <a:ln>
            <a:noFill/>
          </a:ln>
        </p:spPr>
        <p:txBody>
          <a:bodyPr anchorCtr="0" anchor="t" bIns="0" lIns="0" spcFirstLastPara="1" rIns="0" wrap="square" tIns="11425">
            <a:spAutoFit/>
          </a:bodyPr>
          <a:lstStyle/>
          <a:p>
            <a:pPr indent="-2581910" lvl="0" marL="2593975" marR="5080" rtl="0" algn="l">
              <a:lnSpc>
                <a:spcPct val="100499"/>
              </a:lnSpc>
              <a:spcBef>
                <a:spcPts val="0"/>
              </a:spcBef>
              <a:spcAft>
                <a:spcPts val="0"/>
              </a:spcAft>
              <a:buNone/>
            </a:pPr>
            <a:r>
              <a:rPr lang="en-US" sz="2000">
                <a:solidFill>
                  <a:srgbClr val="001F5F"/>
                </a:solidFill>
                <a:latin typeface="Calibri"/>
                <a:ea typeface="Calibri"/>
                <a:cs typeface="Calibri"/>
                <a:sym typeface="Calibri"/>
              </a:rPr>
              <a:t>Whitetail deer, feral hogs, coyote, and spring turkey in all areas during appropriate seasons</a:t>
            </a:r>
            <a:endParaRPr sz="2000">
              <a:latin typeface="Calibri"/>
              <a:ea typeface="Calibri"/>
              <a:cs typeface="Calibri"/>
              <a:sym typeface="Calibri"/>
            </a:endParaRPr>
          </a:p>
        </p:txBody>
      </p:sp>
      <p:sp>
        <p:nvSpPr>
          <p:cNvPr id="121" name="Google Shape;121;g1ed3cfea732_0_364"/>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22" name="Google Shape;122;g1ed3cfea732_0_364"/>
          <p:cNvSpPr txBox="1"/>
          <p:nvPr>
            <p:ph type="title"/>
          </p:nvPr>
        </p:nvSpPr>
        <p:spPr>
          <a:xfrm>
            <a:off x="1766119" y="74212"/>
            <a:ext cx="5611800" cy="1184700"/>
          </a:xfrm>
          <a:prstGeom prst="rect">
            <a:avLst/>
          </a:prstGeom>
          <a:noFill/>
          <a:ln>
            <a:noFill/>
          </a:ln>
        </p:spPr>
        <p:txBody>
          <a:bodyPr anchorCtr="0" anchor="t" bIns="0" lIns="0" spcFirstLastPara="1" rIns="0" wrap="square" tIns="228675">
            <a:spAutoFit/>
          </a:bodyPr>
          <a:lstStyle/>
          <a:p>
            <a:pPr indent="0" lvl="0" marL="273050" rtl="0" algn="l">
              <a:lnSpc>
                <a:spcPct val="100000"/>
              </a:lnSpc>
              <a:spcBef>
                <a:spcPts val="0"/>
              </a:spcBef>
              <a:spcAft>
                <a:spcPts val="0"/>
              </a:spcAft>
              <a:buNone/>
            </a:pPr>
            <a:r>
              <a:rPr lang="en-US" u="sng"/>
              <a:t>ODR HUNTING PROGRAM</a:t>
            </a:r>
            <a:endParaRPr/>
          </a:p>
          <a:p>
            <a:pPr indent="0" lvl="0" marL="201930" marR="193675" rtl="0" algn="ctr">
              <a:lnSpc>
                <a:spcPct val="100000"/>
              </a:lnSpc>
              <a:spcBef>
                <a:spcPts val="595"/>
              </a:spcBef>
              <a:spcAft>
                <a:spcPts val="0"/>
              </a:spcAft>
              <a:buNone/>
            </a:pPr>
            <a:r>
              <a:rPr lang="en-US" sz="2400"/>
              <a:t>Permitted Game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ed3cfea732_0_375"/>
          <p:cNvSpPr txBox="1"/>
          <p:nvPr>
            <p:ph idx="1" type="body"/>
          </p:nvPr>
        </p:nvSpPr>
        <p:spPr>
          <a:xfrm>
            <a:off x="408535" y="1532934"/>
            <a:ext cx="8321700" cy="3852000"/>
          </a:xfrm>
          <a:prstGeom prst="rect">
            <a:avLst/>
          </a:prstGeom>
          <a:noFill/>
          <a:ln>
            <a:noFill/>
          </a:ln>
        </p:spPr>
        <p:txBody>
          <a:bodyPr anchorCtr="0" anchor="t" bIns="0" lIns="0" spcFirstLastPara="1" rIns="0" wrap="square" tIns="163325">
            <a:spAutoFit/>
          </a:bodyPr>
          <a:lstStyle/>
          <a:p>
            <a:pPr indent="0" lvl="0" marL="71755" marR="127000" rtl="0" algn="l">
              <a:lnSpc>
                <a:spcPct val="107200"/>
              </a:lnSpc>
              <a:spcBef>
                <a:spcPts val="0"/>
              </a:spcBef>
              <a:spcAft>
                <a:spcPts val="0"/>
              </a:spcAft>
              <a:buNone/>
            </a:pPr>
            <a:r>
              <a:rPr lang="en-US" sz="1600"/>
              <a:t>The prohibited practices listed below are not all inclusive. Other actions that detract from safety and/or suitable hunter conduct may be added at the discretion of the 4 MSG/CC at any time:</a:t>
            </a:r>
            <a:endParaRPr sz="1600"/>
          </a:p>
          <a:p>
            <a:pPr indent="-330199" lvl="0" marL="528320" rtl="0" algn="l">
              <a:lnSpc>
                <a:spcPct val="100000"/>
              </a:lnSpc>
              <a:spcBef>
                <a:spcPts val="755"/>
              </a:spcBef>
              <a:spcAft>
                <a:spcPts val="0"/>
              </a:spcAft>
              <a:buClr>
                <a:srgbClr val="001F5F"/>
              </a:buClr>
              <a:buSzPts val="1600"/>
              <a:buFont typeface="Arial"/>
              <a:buChar char="•"/>
            </a:pPr>
            <a:r>
              <a:rPr b="0" lang="en-US" sz="1600">
                <a:latin typeface="Arial"/>
                <a:ea typeface="Arial"/>
                <a:cs typeface="Arial"/>
                <a:sym typeface="Arial"/>
              </a:rPr>
              <a:t>The use of electronic predator callers-</a:t>
            </a:r>
            <a:endParaRPr sz="1600">
              <a:latin typeface="Arial"/>
              <a:ea typeface="Arial"/>
              <a:cs typeface="Arial"/>
              <a:sym typeface="Arial"/>
            </a:endParaRPr>
          </a:p>
          <a:p>
            <a:pPr indent="-330835" lvl="1" marL="986155" marR="5080" rtl="0" algn="l">
              <a:lnSpc>
                <a:spcPct val="108125"/>
              </a:lnSpc>
              <a:spcBef>
                <a:spcPts val="960"/>
              </a:spcBef>
              <a:spcAft>
                <a:spcPts val="0"/>
              </a:spcAft>
              <a:buClr>
                <a:srgbClr val="001F5F"/>
              </a:buClr>
              <a:buSzPts val="1600"/>
              <a:buFont typeface="Arial"/>
              <a:buChar char="•"/>
            </a:pPr>
            <a:r>
              <a:rPr lang="en-US" sz="1600">
                <a:solidFill>
                  <a:srgbClr val="001F5F"/>
                </a:solidFill>
                <a:latin typeface="Calibri"/>
                <a:ea typeface="Calibri"/>
                <a:cs typeface="Calibri"/>
                <a:sym typeface="Calibri"/>
              </a:rPr>
              <a:t>The use of electronic predator callers can pull coyotes in from far distances and could potentially lead to a coyote digging under the airfield fence in search of food. Coyotes digging under the perimeter fence are one of the main mammal hazards we deal with on a regular basis.</a:t>
            </a:r>
            <a:endParaRPr sz="1600">
              <a:latin typeface="Calibri"/>
              <a:ea typeface="Calibri"/>
              <a:cs typeface="Calibri"/>
              <a:sym typeface="Calibri"/>
            </a:endParaRPr>
          </a:p>
          <a:p>
            <a:pPr indent="-330199" lvl="0" marL="528320" rtl="0" algn="l">
              <a:lnSpc>
                <a:spcPct val="100000"/>
              </a:lnSpc>
              <a:spcBef>
                <a:spcPts val="844"/>
              </a:spcBef>
              <a:spcAft>
                <a:spcPts val="0"/>
              </a:spcAft>
              <a:buClr>
                <a:srgbClr val="001F5F"/>
              </a:buClr>
              <a:buSzPts val="1600"/>
              <a:buFont typeface="Arial"/>
              <a:buChar char="•"/>
            </a:pPr>
            <a:r>
              <a:rPr b="0" lang="en-US" sz="1600">
                <a:latin typeface="Arial"/>
                <a:ea typeface="Arial"/>
                <a:cs typeface="Arial"/>
                <a:sym typeface="Arial"/>
              </a:rPr>
              <a:t>Harassing or killing any animals or birds other than deer, feral hogs, coyotes, turkey.</a:t>
            </a:r>
            <a:endParaRPr sz="1600">
              <a:latin typeface="Arial"/>
              <a:ea typeface="Arial"/>
              <a:cs typeface="Arial"/>
              <a:sym typeface="Arial"/>
            </a:endParaRPr>
          </a:p>
          <a:p>
            <a:pPr indent="-330835" lvl="0" marL="528955" marR="659130" rtl="0" algn="l">
              <a:lnSpc>
                <a:spcPct val="108125"/>
              </a:lnSpc>
              <a:spcBef>
                <a:spcPts val="1019"/>
              </a:spcBef>
              <a:spcAft>
                <a:spcPts val="0"/>
              </a:spcAft>
              <a:buClr>
                <a:srgbClr val="001F5F"/>
              </a:buClr>
              <a:buSzPts val="1600"/>
              <a:buFont typeface="Arial"/>
              <a:buChar char="•"/>
            </a:pPr>
            <a:r>
              <a:rPr b="0" lang="en-US" sz="1600">
                <a:latin typeface="Arial"/>
                <a:ea typeface="Arial"/>
                <a:cs typeface="Arial"/>
                <a:sym typeface="Arial"/>
              </a:rPr>
              <a:t>Leaving trash or other litter in area (to include field dressing game and resulting residue)</a:t>
            </a:r>
            <a:endParaRPr sz="1600">
              <a:latin typeface="Arial"/>
              <a:ea typeface="Arial"/>
              <a:cs typeface="Arial"/>
              <a:sym typeface="Arial"/>
            </a:endParaRPr>
          </a:p>
          <a:p>
            <a:pPr indent="-330199" lvl="0" marL="528320" rtl="0" algn="l">
              <a:lnSpc>
                <a:spcPct val="100000"/>
              </a:lnSpc>
              <a:spcBef>
                <a:spcPts val="775"/>
              </a:spcBef>
              <a:spcAft>
                <a:spcPts val="0"/>
              </a:spcAft>
              <a:buClr>
                <a:srgbClr val="001F5F"/>
              </a:buClr>
              <a:buSzPts val="1600"/>
              <a:buFont typeface="Arial"/>
              <a:buChar char="•"/>
            </a:pPr>
            <a:r>
              <a:rPr b="0" lang="en-US" sz="1600">
                <a:latin typeface="Arial"/>
                <a:ea typeface="Arial"/>
                <a:cs typeface="Arial"/>
                <a:sym typeface="Arial"/>
              </a:rPr>
              <a:t>Not making a reasonable effort to locate/retrieve wounded game</a:t>
            </a:r>
            <a:endParaRPr sz="1600">
              <a:latin typeface="Arial"/>
              <a:ea typeface="Arial"/>
              <a:cs typeface="Arial"/>
              <a:sym typeface="Arial"/>
            </a:endParaRPr>
          </a:p>
        </p:txBody>
      </p:sp>
      <p:sp>
        <p:nvSpPr>
          <p:cNvPr id="128" name="Google Shape;128;g1ed3cfea732_0_375"/>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29" name="Google Shape;129;g1ed3cfea732_0_375"/>
          <p:cNvSpPr txBox="1"/>
          <p:nvPr>
            <p:ph type="title"/>
          </p:nvPr>
        </p:nvSpPr>
        <p:spPr>
          <a:xfrm>
            <a:off x="2026781" y="29067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u="sng"/>
              <a:t>ODR HUNTING PROGRAM</a:t>
            </a:r>
            <a:endParaRPr/>
          </a:p>
        </p:txBody>
      </p:sp>
      <p:sp>
        <p:nvSpPr>
          <p:cNvPr id="130" name="Google Shape;130;g1ed3cfea732_0_375"/>
          <p:cNvSpPr txBox="1"/>
          <p:nvPr/>
        </p:nvSpPr>
        <p:spPr>
          <a:xfrm>
            <a:off x="1825655" y="934481"/>
            <a:ext cx="54927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400">
                <a:solidFill>
                  <a:srgbClr val="001F5F"/>
                </a:solidFill>
                <a:latin typeface="Arial"/>
                <a:ea typeface="Arial"/>
                <a:cs typeface="Arial"/>
                <a:sym typeface="Arial"/>
              </a:rPr>
              <a:t>Prohibited Actions Regarding Wildlife</a:t>
            </a:r>
            <a:endParaRPr sz="2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ed3cfea732_0_382"/>
          <p:cNvSpPr txBox="1"/>
          <p:nvPr/>
        </p:nvSpPr>
        <p:spPr>
          <a:xfrm>
            <a:off x="437099" y="1682929"/>
            <a:ext cx="8141400" cy="3688800"/>
          </a:xfrm>
          <a:prstGeom prst="rect">
            <a:avLst/>
          </a:prstGeom>
          <a:noFill/>
          <a:ln>
            <a:noFill/>
          </a:ln>
        </p:spPr>
        <p:txBody>
          <a:bodyPr anchorCtr="0" anchor="t" bIns="0" lIns="0" spcFirstLastPara="1" rIns="0" wrap="square" tIns="13325">
            <a:spAutoFit/>
          </a:bodyPr>
          <a:lstStyle/>
          <a:p>
            <a:pPr indent="0" lvl="0" marL="12700" marR="5080" rtl="0" algn="l">
              <a:lnSpc>
                <a:spcPct val="107200"/>
              </a:lnSpc>
              <a:spcBef>
                <a:spcPts val="0"/>
              </a:spcBef>
              <a:spcAft>
                <a:spcPts val="0"/>
              </a:spcAft>
              <a:buNone/>
            </a:pPr>
            <a:r>
              <a:rPr b="1" lang="en-US" sz="1600">
                <a:solidFill>
                  <a:srgbClr val="001F5F"/>
                </a:solidFill>
                <a:latin typeface="Arial"/>
                <a:ea typeface="Arial"/>
                <a:cs typeface="Arial"/>
                <a:sym typeface="Arial"/>
              </a:rPr>
              <a:t>The prohibited practices listed below are not all inclusive. Other actions that detract from safety and/or suitable hunter conduct may be added at the discretion of the 4 MSG/CC at any time:</a:t>
            </a:r>
            <a:endParaRPr sz="1600">
              <a:latin typeface="Arial"/>
              <a:ea typeface="Arial"/>
              <a:cs typeface="Arial"/>
              <a:sym typeface="Arial"/>
            </a:endParaRPr>
          </a:p>
          <a:p>
            <a:pPr indent="-330200" lvl="0" marL="469265" rtl="0" algn="l">
              <a:lnSpc>
                <a:spcPct val="100000"/>
              </a:lnSpc>
              <a:spcBef>
                <a:spcPts val="360"/>
              </a:spcBef>
              <a:spcAft>
                <a:spcPts val="0"/>
              </a:spcAft>
              <a:buClr>
                <a:srgbClr val="001F5F"/>
              </a:buClr>
              <a:buSzPts val="1600"/>
              <a:buFont typeface="Arial"/>
              <a:buChar char="•"/>
            </a:pPr>
            <a:r>
              <a:rPr lang="en-US" sz="1600">
                <a:solidFill>
                  <a:srgbClr val="001F5F"/>
                </a:solidFill>
                <a:latin typeface="Arial"/>
                <a:ea typeface="Arial"/>
                <a:cs typeface="Arial"/>
                <a:sym typeface="Arial"/>
              </a:rPr>
              <a:t>Having a loaded gun outside an elevated stand.</a:t>
            </a:r>
            <a:endParaRPr sz="1600">
              <a:latin typeface="Arial"/>
              <a:ea typeface="Arial"/>
              <a:cs typeface="Arial"/>
              <a:sym typeface="Arial"/>
            </a:endParaRPr>
          </a:p>
          <a:p>
            <a:pPr indent="-330200" lvl="0" marL="469265" rtl="0" algn="l">
              <a:lnSpc>
                <a:spcPct val="100000"/>
              </a:lnSpc>
              <a:spcBef>
                <a:spcPts val="805"/>
              </a:spcBef>
              <a:spcAft>
                <a:spcPts val="0"/>
              </a:spcAft>
              <a:buClr>
                <a:srgbClr val="001F5F"/>
              </a:buClr>
              <a:buSzPts val="1600"/>
              <a:buFont typeface="Arial"/>
              <a:buChar char="•"/>
            </a:pPr>
            <a:r>
              <a:rPr lang="en-US" sz="1600">
                <a:solidFill>
                  <a:srgbClr val="001F5F"/>
                </a:solidFill>
                <a:latin typeface="Arial"/>
                <a:ea typeface="Arial"/>
                <a:cs typeface="Arial"/>
                <a:sym typeface="Arial"/>
              </a:rPr>
              <a:t>Failure to use a safety harness or belt while in elevated stand.</a:t>
            </a:r>
            <a:endParaRPr sz="1600">
              <a:latin typeface="Arial"/>
              <a:ea typeface="Arial"/>
              <a:cs typeface="Arial"/>
              <a:sym typeface="Arial"/>
            </a:endParaRPr>
          </a:p>
          <a:p>
            <a:pPr indent="-330835" lvl="0" marL="469900" marR="28575" rtl="0" algn="l">
              <a:lnSpc>
                <a:spcPct val="108125"/>
              </a:lnSpc>
              <a:spcBef>
                <a:spcPts val="1019"/>
              </a:spcBef>
              <a:spcAft>
                <a:spcPts val="0"/>
              </a:spcAft>
              <a:buClr>
                <a:srgbClr val="001F5F"/>
              </a:buClr>
              <a:buSzPts val="1600"/>
              <a:buFont typeface="Arial"/>
              <a:buChar char="•"/>
            </a:pPr>
            <a:r>
              <a:rPr lang="en-US" sz="1600">
                <a:solidFill>
                  <a:srgbClr val="001F5F"/>
                </a:solidFill>
                <a:latin typeface="Arial"/>
                <a:ea typeface="Arial"/>
                <a:cs typeface="Arial"/>
                <a:sym typeface="Arial"/>
              </a:rPr>
              <a:t>Hunting without a permit, license or hunter safety card, allowing someone else to use your permit and/or area gate key, entering a hunting area without a valid permit; allowing others w/o valid permit to enter hunt area (unless prior approved by FSS personnel to assist in retrieval of game).</a:t>
            </a:r>
            <a:endParaRPr sz="1600">
              <a:latin typeface="Arial"/>
              <a:ea typeface="Arial"/>
              <a:cs typeface="Arial"/>
              <a:sym typeface="Arial"/>
            </a:endParaRPr>
          </a:p>
          <a:p>
            <a:pPr indent="-330200" lvl="0" marL="469265" rtl="0" algn="l">
              <a:lnSpc>
                <a:spcPct val="100000"/>
              </a:lnSpc>
              <a:spcBef>
                <a:spcPts val="785"/>
              </a:spcBef>
              <a:spcAft>
                <a:spcPts val="0"/>
              </a:spcAft>
              <a:buClr>
                <a:srgbClr val="001F5F"/>
              </a:buClr>
              <a:buSzPts val="1600"/>
              <a:buFont typeface="Arial"/>
              <a:buChar char="•"/>
            </a:pPr>
            <a:r>
              <a:rPr lang="en-US" sz="1600">
                <a:solidFill>
                  <a:srgbClr val="001F5F"/>
                </a:solidFill>
                <a:latin typeface="Arial"/>
                <a:ea typeface="Arial"/>
                <a:cs typeface="Arial"/>
                <a:sym typeface="Arial"/>
              </a:rPr>
              <a:t>Carrying any firearm other than a shotgun or muzzleloader in an hunting area</a:t>
            </a:r>
            <a:endParaRPr sz="1600">
              <a:latin typeface="Arial"/>
              <a:ea typeface="Arial"/>
              <a:cs typeface="Arial"/>
              <a:sym typeface="Arial"/>
            </a:endParaRPr>
          </a:p>
          <a:p>
            <a:pPr indent="-330200" lvl="0" marL="469265" rtl="0" algn="l">
              <a:lnSpc>
                <a:spcPct val="100000"/>
              </a:lnSpc>
              <a:spcBef>
                <a:spcPts val="800"/>
              </a:spcBef>
              <a:spcAft>
                <a:spcPts val="0"/>
              </a:spcAft>
              <a:buClr>
                <a:srgbClr val="001F5F"/>
              </a:buClr>
              <a:buSzPts val="1600"/>
              <a:buFont typeface="Arial"/>
              <a:buChar char="•"/>
            </a:pPr>
            <a:r>
              <a:rPr lang="en-US" sz="1600">
                <a:solidFill>
                  <a:srgbClr val="001F5F"/>
                </a:solidFill>
                <a:latin typeface="Arial"/>
                <a:ea typeface="Arial"/>
                <a:cs typeface="Arial"/>
                <a:sym typeface="Arial"/>
              </a:rPr>
              <a:t>Having any shotgun shells other than slugs in an area</a:t>
            </a:r>
            <a:endParaRPr sz="1600">
              <a:latin typeface="Arial"/>
              <a:ea typeface="Arial"/>
              <a:cs typeface="Arial"/>
              <a:sym typeface="Arial"/>
            </a:endParaRPr>
          </a:p>
          <a:p>
            <a:pPr indent="-330200" lvl="0" marL="469265" rtl="0" algn="l">
              <a:lnSpc>
                <a:spcPct val="100000"/>
              </a:lnSpc>
              <a:spcBef>
                <a:spcPts val="805"/>
              </a:spcBef>
              <a:spcAft>
                <a:spcPts val="0"/>
              </a:spcAft>
              <a:buClr>
                <a:srgbClr val="001F5F"/>
              </a:buClr>
              <a:buSzPts val="1600"/>
              <a:buFont typeface="Arial"/>
              <a:buChar char="•"/>
            </a:pPr>
            <a:r>
              <a:rPr lang="en-US" sz="1600">
                <a:solidFill>
                  <a:srgbClr val="001F5F"/>
                </a:solidFill>
                <a:latin typeface="Arial"/>
                <a:ea typeface="Arial"/>
                <a:cs typeface="Arial"/>
                <a:sym typeface="Arial"/>
              </a:rPr>
              <a:t>Failure to check out and return permit/key promptly after hunt</a:t>
            </a:r>
            <a:endParaRPr sz="1600">
              <a:latin typeface="Arial"/>
              <a:ea typeface="Arial"/>
              <a:cs typeface="Arial"/>
              <a:sym typeface="Arial"/>
            </a:endParaRPr>
          </a:p>
        </p:txBody>
      </p:sp>
      <p:sp>
        <p:nvSpPr>
          <p:cNvPr id="136" name="Google Shape;136;g1ed3cfea732_0_382"/>
          <p:cNvSpPr txBox="1"/>
          <p:nvPr>
            <p:ph idx="11" type="ftr"/>
          </p:nvPr>
        </p:nvSpPr>
        <p:spPr>
          <a:xfrm>
            <a:off x="3975195" y="6532216"/>
            <a:ext cx="1193100" cy="277200"/>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C.H.A.R.G.E!</a:t>
            </a:r>
            <a:endParaRPr/>
          </a:p>
        </p:txBody>
      </p:sp>
      <p:sp>
        <p:nvSpPr>
          <p:cNvPr id="137" name="Google Shape;137;g1ed3cfea732_0_382"/>
          <p:cNvSpPr txBox="1"/>
          <p:nvPr>
            <p:ph type="title"/>
          </p:nvPr>
        </p:nvSpPr>
        <p:spPr>
          <a:xfrm>
            <a:off x="2026781" y="290672"/>
            <a:ext cx="52926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ODR HUNTING PROGRAM</a:t>
            </a:r>
            <a:endParaRPr/>
          </a:p>
        </p:txBody>
      </p:sp>
      <p:sp>
        <p:nvSpPr>
          <p:cNvPr id="138" name="Google Shape;138;g1ed3cfea732_0_382"/>
          <p:cNvSpPr txBox="1"/>
          <p:nvPr/>
        </p:nvSpPr>
        <p:spPr>
          <a:xfrm>
            <a:off x="1912904" y="895423"/>
            <a:ext cx="53220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400">
                <a:solidFill>
                  <a:srgbClr val="001F5F"/>
                </a:solidFill>
                <a:latin typeface="Arial"/>
                <a:ea typeface="Arial"/>
                <a:cs typeface="Arial"/>
                <a:sym typeface="Arial"/>
              </a:rPr>
              <a:t>Prohibited Actions Regarding Safety</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2012-12-05T13:06:00Z</dcterms:created>
  <dc:creator>Patricia.Miller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0x010100EC50872550B2F446A3B5C57300A9FAEE</vt:lpwstr>
  </property>
</Properties>
</file>